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 id="265" r:id="rId9"/>
    <p:sldId id="263" r:id="rId10"/>
    <p:sldId id="266" r:id="rId11"/>
    <p:sldId id="267" r:id="rId12"/>
    <p:sldId id="264" r:id="rId13"/>
    <p:sldId id="268" r:id="rId14"/>
    <p:sldId id="269" r:id="rId15"/>
    <p:sldId id="270" r:id="rId16"/>
    <p:sldId id="271" r:id="rId17"/>
    <p:sldId id="272" r:id="rId18"/>
    <p:sldId id="274" r:id="rId19"/>
    <p:sldId id="278" r:id="rId20"/>
    <p:sldId id="275" r:id="rId21"/>
    <p:sldId id="276" r:id="rId22"/>
    <p:sldId id="277" r:id="rId23"/>
    <p:sldId id="279" r:id="rId24"/>
    <p:sldId id="280" r:id="rId25"/>
    <p:sldId id="281" r:id="rId26"/>
    <p:sldId id="282" r:id="rId27"/>
    <p:sldId id="28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DA4ADCC-6CFC-4960-A439-03C91FC025DB}" type="datetimeFigureOut">
              <a:rPr lang="en-US" smtClean="0"/>
              <a:pPr/>
              <a:t>2/21/2010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D9560A2-C4DE-4F68-AB41-B5D61EF5483A}"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A4ADCC-6CFC-4960-A439-03C91FC025DB}" type="datetimeFigureOut">
              <a:rPr lang="en-US" smtClean="0"/>
              <a:pPr/>
              <a:t>2/21/2010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560A2-C4DE-4F68-AB41-B5D61EF548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A4ADCC-6CFC-4960-A439-03C91FC025DB}" type="datetimeFigureOut">
              <a:rPr lang="en-US" smtClean="0"/>
              <a:pPr/>
              <a:t>2/21/2010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560A2-C4DE-4F68-AB41-B5D61EF548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DA4ADCC-6CFC-4960-A439-03C91FC025DB}" type="datetimeFigureOut">
              <a:rPr lang="en-US" smtClean="0"/>
              <a:pPr/>
              <a:t>2/21/2010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560A2-C4DE-4F68-AB41-B5D61EF5483A}"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A4ADCC-6CFC-4960-A439-03C91FC025DB}" type="datetimeFigureOut">
              <a:rPr lang="en-US" smtClean="0"/>
              <a:pPr/>
              <a:t>2/21/2010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D9560A2-C4DE-4F68-AB41-B5D61EF5483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DA4ADCC-6CFC-4960-A439-03C91FC025DB}" type="datetimeFigureOut">
              <a:rPr lang="en-US" smtClean="0"/>
              <a:pPr/>
              <a:t>2/21/2010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560A2-C4DE-4F68-AB41-B5D61EF5483A}"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DA4ADCC-6CFC-4960-A439-03C91FC025DB}" type="datetimeFigureOut">
              <a:rPr lang="en-US" smtClean="0"/>
              <a:pPr/>
              <a:t>2/21/2010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9560A2-C4DE-4F68-AB41-B5D61EF5483A}"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A4ADCC-6CFC-4960-A439-03C91FC025DB}" type="datetimeFigureOut">
              <a:rPr lang="en-US" smtClean="0"/>
              <a:pPr/>
              <a:t>2/21/2010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9560A2-C4DE-4F68-AB41-B5D61EF548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A4ADCC-6CFC-4960-A439-03C91FC025DB}" type="datetimeFigureOut">
              <a:rPr lang="en-US" smtClean="0"/>
              <a:pPr/>
              <a:t>2/21/2010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9560A2-C4DE-4F68-AB41-B5D61EF548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A4ADCC-6CFC-4960-A439-03C91FC025DB}" type="datetimeFigureOut">
              <a:rPr lang="en-US" smtClean="0"/>
              <a:pPr/>
              <a:t>2/21/2010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560A2-C4DE-4F68-AB41-B5D61EF5483A}"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A4ADCC-6CFC-4960-A439-03C91FC025DB}" type="datetimeFigureOut">
              <a:rPr lang="en-US" smtClean="0"/>
              <a:pPr/>
              <a:t>2/21/2010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D9560A2-C4DE-4F68-AB41-B5D61EF5483A}"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DA4ADCC-6CFC-4960-A439-03C91FC025DB}" type="datetimeFigureOut">
              <a:rPr lang="en-US" smtClean="0"/>
              <a:pPr/>
              <a:t>2/21/2010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D9560A2-C4DE-4F68-AB41-B5D61EF5483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Word Skills- Test Friday</a:t>
            </a:r>
          </a:p>
          <a:p>
            <a:r>
              <a:rPr lang="en-US" dirty="0" smtClean="0"/>
              <a:t>Take good notes and study nightly!!</a:t>
            </a:r>
            <a:endParaRPr lang="en-US" dirty="0"/>
          </a:p>
        </p:txBody>
      </p:sp>
      <p:sp>
        <p:nvSpPr>
          <p:cNvPr id="2" name="Title 1"/>
          <p:cNvSpPr>
            <a:spLocks noGrp="1"/>
          </p:cNvSpPr>
          <p:nvPr>
            <p:ph type="ctrTitle"/>
          </p:nvPr>
        </p:nvSpPr>
        <p:spPr/>
        <p:txBody>
          <a:bodyPr/>
          <a:lstStyle/>
          <a:p>
            <a:r>
              <a:rPr lang="en-US" dirty="0" smtClean="0"/>
              <a:t>Lesson 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b="1" dirty="0" smtClean="0"/>
              <a:t>err</a:t>
            </a:r>
            <a:r>
              <a:rPr lang="en-US" dirty="0" smtClean="0"/>
              <a:t> 				</a:t>
            </a:r>
            <a:r>
              <a:rPr lang="en-US" b="1" i="1" dirty="0" smtClean="0"/>
              <a:t>wander, stray </a:t>
            </a:r>
            <a:r>
              <a:rPr lang="en-US" dirty="0" smtClean="0"/>
              <a:t/>
            </a:r>
            <a:br>
              <a:rPr lang="en-US" dirty="0" smtClean="0"/>
            </a:br>
            <a:endParaRPr lang="en-US" dirty="0"/>
          </a:p>
        </p:txBody>
      </p:sp>
      <p:sp>
        <p:nvSpPr>
          <p:cNvPr id="3" name="Text Placeholder 2"/>
          <p:cNvSpPr>
            <a:spLocks noGrp="1"/>
          </p:cNvSpPr>
          <p:nvPr>
            <p:ph type="body" idx="1"/>
          </p:nvPr>
        </p:nvSpPr>
        <p:spPr>
          <a:xfrm>
            <a:off x="722313" y="2547938"/>
            <a:ext cx="8193087" cy="3929062"/>
          </a:xfrm>
        </p:spPr>
        <p:txBody>
          <a:bodyPr>
            <a:noAutofit/>
          </a:bodyPr>
          <a:lstStyle/>
          <a:p>
            <a:r>
              <a:rPr lang="en-US" sz="2800" b="1" dirty="0" smtClean="0">
                <a:solidFill>
                  <a:srgbClr val="FF0000"/>
                </a:solidFill>
              </a:rPr>
              <a:t>error: </a:t>
            </a:r>
            <a:r>
              <a:rPr lang="en-US" sz="2800" b="1" dirty="0" smtClean="0"/>
              <a:t>err (wander, stray) or (that which) </a:t>
            </a:r>
          </a:p>
          <a:p>
            <a:r>
              <a:rPr lang="en-US" sz="2800" b="1" dirty="0" smtClean="0">
                <a:solidFill>
                  <a:srgbClr val="FF0000"/>
                </a:solidFill>
              </a:rPr>
              <a:t>erratic: </a:t>
            </a:r>
            <a:r>
              <a:rPr lang="en-US" sz="2800" b="1" dirty="0" smtClean="0"/>
              <a:t>err (stray) </a:t>
            </a:r>
            <a:r>
              <a:rPr lang="en-US" sz="2800" b="1" dirty="0" err="1" smtClean="0"/>
              <a:t>ic</a:t>
            </a:r>
            <a:r>
              <a:rPr lang="en-US" sz="2800" b="1" dirty="0" smtClean="0"/>
              <a:t> (related to )-having no fixed course </a:t>
            </a:r>
          </a:p>
          <a:p>
            <a:r>
              <a:rPr lang="en-US" sz="2800" b="1" dirty="0" smtClean="0">
                <a:solidFill>
                  <a:srgbClr val="FF0000"/>
                </a:solidFill>
              </a:rPr>
              <a:t>aberration</a:t>
            </a:r>
            <a:r>
              <a:rPr lang="en-US" sz="2800" b="1" dirty="0" smtClean="0"/>
              <a:t>: </a:t>
            </a:r>
            <a:r>
              <a:rPr lang="en-US" sz="2800" b="1" dirty="0" err="1" smtClean="0"/>
              <a:t>ab</a:t>
            </a:r>
            <a:r>
              <a:rPr lang="en-US" sz="2800" b="1" dirty="0" smtClean="0"/>
              <a:t> (away, from) err (wander, stray) </a:t>
            </a:r>
            <a:r>
              <a:rPr lang="en-US" sz="2800" b="1" dirty="0" err="1" smtClean="0"/>
              <a:t>ation</a:t>
            </a:r>
            <a:r>
              <a:rPr lang="en-US" sz="2800" b="1" dirty="0" smtClean="0"/>
              <a:t> (act of)-abnormality </a:t>
            </a:r>
          </a:p>
          <a:p>
            <a:r>
              <a:rPr lang="en-US" sz="2800" b="1" dirty="0" smtClean="0"/>
              <a:t>Jake’s erratic driving was so atrocious that he received two tickets in one day and was grounded from playing in an afterschool sport!</a:t>
            </a:r>
          </a:p>
          <a:p>
            <a:r>
              <a:rPr lang="en-US" sz="1800" dirty="0" smtClean="0"/>
              <a:t> </a:t>
            </a:r>
          </a:p>
          <a:p>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577768"/>
            <a:ext cx="9144000" cy="7176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en-US" sz="4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4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foli</a:t>
            </a:r>
            <a:r>
              <a:rPr kumimoji="0" lang="en-US" sz="4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leaf </a:t>
            </a:r>
            <a:endParaRPr kumimoji="0" lang="en-US" sz="4000" b="0" i="0" u="none" strike="noStrike" cap="none" normalizeH="0" baseline="0" dirty="0" smtClean="0">
              <a:ln>
                <a:noFill/>
              </a:ln>
              <a:solidFill>
                <a:schemeClr val="tx1"/>
              </a:solidFill>
              <a:effectLst/>
              <a:latin typeface="Arial" pitchFamily="34" charset="0"/>
            </a:endParaRPr>
          </a:p>
        </p:txBody>
      </p:sp>
      <p:sp>
        <p:nvSpPr>
          <p:cNvPr id="1026" name="Rectangle 2"/>
          <p:cNvSpPr>
            <a:spLocks noChangeArrowheads="1"/>
          </p:cNvSpPr>
          <p:nvPr/>
        </p:nvSpPr>
        <p:spPr bwMode="auto">
          <a:xfrm>
            <a:off x="0" y="97795"/>
            <a:ext cx="219932"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27" name="Rectangle 3"/>
          <p:cNvSpPr>
            <a:spLocks noChangeArrowheads="1"/>
          </p:cNvSpPr>
          <p:nvPr/>
        </p:nvSpPr>
        <p:spPr bwMode="auto">
          <a:xfrm>
            <a:off x="228600" y="1423244"/>
            <a:ext cx="8534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exfoliate</a:t>
            </a:r>
            <a:r>
              <a:rPr kumimoji="0" lang="en-US" sz="3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ex (out) </a:t>
            </a:r>
            <a:r>
              <a:rPr kumimoji="0" lang="en-US" sz="3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foli</a:t>
            </a:r>
            <a:r>
              <a:rPr kumimoji="0" lang="en-US" sz="3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(leaf) ate (make, cause)-to peel in small flakes like bark </a:t>
            </a:r>
            <a:br>
              <a:rPr kumimoji="0" lang="en-US" sz="3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en-US" sz="3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or skin </a:t>
            </a:r>
            <a:endParaRPr kumimoji="0" lang="en-US"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portfolio: </a:t>
            </a:r>
            <a:r>
              <a:rPr kumimoji="0" lang="en-US" sz="3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port (carry) </a:t>
            </a:r>
            <a:r>
              <a:rPr kumimoji="0" lang="en-US" sz="3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foli</a:t>
            </a:r>
            <a:r>
              <a:rPr kumimoji="0" lang="en-US" sz="3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(leaf)-device for carrying "leaves" of work, materials </a:t>
            </a:r>
          </a:p>
          <a:p>
            <a:pPr marL="0" marR="0" lvl="0" indent="0" algn="l" defTabSz="914400" rtl="0" eaLnBrk="0" fontAlgn="base" latinLnBrk="0" hangingPunct="0">
              <a:lnSpc>
                <a:spcPct val="100000"/>
              </a:lnSpc>
              <a:spcBef>
                <a:spcPct val="0"/>
              </a:spcBef>
              <a:spcAft>
                <a:spcPct val="0"/>
              </a:spcAft>
              <a:buClrTx/>
              <a:buSzTx/>
              <a:buFontTx/>
              <a:buNone/>
              <a:tabLst/>
            </a:pPr>
            <a:r>
              <a:rPr lang="en-US" sz="3600" dirty="0" smtClean="0">
                <a:solidFill>
                  <a:srgbClr val="000000"/>
                </a:solidFill>
                <a:latin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sz="3600" dirty="0" smtClean="0">
                <a:solidFill>
                  <a:srgbClr val="000000"/>
                </a:solidFill>
                <a:latin typeface="Times New Roman" pitchFamily="18" charset="0"/>
                <a:cs typeface="Times New Roman" pitchFamily="18" charset="0"/>
              </a:rPr>
              <a:t>It is necessary to exfoliate dead cells during the winter so that you do not have dry skin.</a:t>
            </a:r>
            <a:endParaRPr kumimoji="0" lang="en-US" sz="54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85800" y="3200400"/>
            <a:ext cx="7924800" cy="2819400"/>
          </a:xfrm>
        </p:spPr>
        <p:txBody>
          <a:bodyPr>
            <a:normAutofit lnSpcReduction="10000"/>
          </a:bodyPr>
          <a:lstStyle/>
          <a:p>
            <a:r>
              <a:rPr lang="en-US" dirty="0" smtClean="0">
                <a:solidFill>
                  <a:srgbClr val="FF0000"/>
                </a:solidFill>
              </a:rPr>
              <a:t>gestation: </a:t>
            </a:r>
            <a:r>
              <a:rPr lang="en-US" dirty="0" err="1" smtClean="0"/>
              <a:t>gest</a:t>
            </a:r>
            <a:r>
              <a:rPr lang="en-US" dirty="0" smtClean="0"/>
              <a:t> (carry) </a:t>
            </a:r>
            <a:r>
              <a:rPr lang="en-US" dirty="0" err="1" smtClean="0"/>
              <a:t>ation</a:t>
            </a:r>
            <a:r>
              <a:rPr lang="en-US" dirty="0" smtClean="0"/>
              <a:t> (act of) </a:t>
            </a:r>
          </a:p>
          <a:p>
            <a:r>
              <a:rPr lang="en-US" dirty="0" smtClean="0">
                <a:solidFill>
                  <a:srgbClr val="FF0000"/>
                </a:solidFill>
              </a:rPr>
              <a:t>digest:</a:t>
            </a:r>
            <a:r>
              <a:rPr lang="en-US" dirty="0" smtClean="0"/>
              <a:t> </a:t>
            </a:r>
            <a:r>
              <a:rPr lang="en-US" dirty="0" err="1" smtClean="0"/>
              <a:t>di</a:t>
            </a:r>
            <a:r>
              <a:rPr lang="en-US" dirty="0" smtClean="0"/>
              <a:t> (through) </a:t>
            </a:r>
            <a:r>
              <a:rPr lang="en-US" dirty="0" err="1" smtClean="0"/>
              <a:t>gest</a:t>
            </a:r>
            <a:r>
              <a:rPr lang="en-US" dirty="0" smtClean="0"/>
              <a:t> (carry) </a:t>
            </a:r>
          </a:p>
          <a:p>
            <a:r>
              <a:rPr lang="en-US" dirty="0" smtClean="0">
                <a:solidFill>
                  <a:srgbClr val="FF0000"/>
                </a:solidFill>
              </a:rPr>
              <a:t>gesticulate: </a:t>
            </a:r>
            <a:r>
              <a:rPr lang="en-US" dirty="0" err="1" smtClean="0"/>
              <a:t>gest</a:t>
            </a:r>
            <a:r>
              <a:rPr lang="en-US" dirty="0" smtClean="0"/>
              <a:t> (bear) ate (make, cause)-producing movement </a:t>
            </a:r>
          </a:p>
          <a:p>
            <a:r>
              <a:rPr lang="en-US" dirty="0" smtClean="0"/>
              <a:t> </a:t>
            </a:r>
          </a:p>
          <a:p>
            <a:r>
              <a:rPr lang="en-US" dirty="0" smtClean="0"/>
              <a:t>[Note: port, </a:t>
            </a:r>
            <a:r>
              <a:rPr lang="en-US" dirty="0" err="1" smtClean="0"/>
              <a:t>fer</a:t>
            </a:r>
            <a:r>
              <a:rPr lang="en-US" dirty="0" smtClean="0"/>
              <a:t>, </a:t>
            </a:r>
            <a:r>
              <a:rPr lang="en-US" dirty="0" err="1" smtClean="0"/>
              <a:t>fert</a:t>
            </a:r>
            <a:r>
              <a:rPr lang="en-US" dirty="0" smtClean="0"/>
              <a:t>] </a:t>
            </a:r>
          </a:p>
          <a:p>
            <a:r>
              <a:rPr lang="en-US" dirty="0" smtClean="0"/>
              <a:t>The gestation period for elephants is 9 years.</a:t>
            </a:r>
          </a:p>
          <a:p>
            <a:endParaRPr lang="en-US" dirty="0"/>
          </a:p>
        </p:txBody>
      </p:sp>
      <p:sp>
        <p:nvSpPr>
          <p:cNvPr id="3" name="Title 2"/>
          <p:cNvSpPr>
            <a:spLocks noGrp="1"/>
          </p:cNvSpPr>
          <p:nvPr>
            <p:ph type="ctrTitle"/>
          </p:nvPr>
        </p:nvSpPr>
        <p:spPr/>
        <p:txBody>
          <a:bodyPr/>
          <a:lstStyle/>
          <a:p>
            <a:r>
              <a:rPr lang="en-US" dirty="0" err="1" smtClean="0"/>
              <a:t>gest</a:t>
            </a:r>
            <a:r>
              <a:rPr lang="en-US" dirty="0" smtClean="0"/>
              <a:t>                                    </a:t>
            </a:r>
            <a:r>
              <a:rPr lang="en-US" i="1" dirty="0" smtClean="0"/>
              <a:t>carry, bear </a:t>
            </a:r>
            <a:r>
              <a:rPr lang="en-US" dirty="0" smtClean="0"/>
              <a:t/>
            </a:r>
            <a:br>
              <a:rPr lang="en-US" dirty="0" smtClean="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holo</a:t>
            </a:r>
            <a:r>
              <a:rPr lang="en-US" dirty="0" smtClean="0"/>
              <a:t>                                                 </a:t>
            </a:r>
            <a:r>
              <a:rPr lang="en-US" i="1" dirty="0" smtClean="0"/>
              <a:t>whole </a:t>
            </a:r>
            <a:r>
              <a:rPr lang="en-US" dirty="0" smtClean="0"/>
              <a:t/>
            </a:r>
            <a:br>
              <a:rPr lang="en-US" dirty="0" smtClean="0"/>
            </a:br>
            <a:endParaRPr lang="en-US" dirty="0"/>
          </a:p>
        </p:txBody>
      </p:sp>
      <p:sp>
        <p:nvSpPr>
          <p:cNvPr id="3" name="Content Placeholder 2"/>
          <p:cNvSpPr>
            <a:spLocks noGrp="1"/>
          </p:cNvSpPr>
          <p:nvPr>
            <p:ph sz="quarter" idx="1"/>
          </p:nvPr>
        </p:nvSpPr>
        <p:spPr/>
        <p:txBody>
          <a:bodyPr>
            <a:noAutofit/>
          </a:bodyPr>
          <a:lstStyle/>
          <a:p>
            <a:r>
              <a:rPr lang="en-US" sz="3200" dirty="0" smtClean="0">
                <a:solidFill>
                  <a:srgbClr val="FF0000"/>
                </a:solidFill>
              </a:rPr>
              <a:t>holocaust:</a:t>
            </a:r>
            <a:r>
              <a:rPr lang="en-US" sz="3200" dirty="0" smtClean="0"/>
              <a:t> </a:t>
            </a:r>
            <a:r>
              <a:rPr lang="en-US" sz="3200" dirty="0" err="1" smtClean="0"/>
              <a:t>holo</a:t>
            </a:r>
            <a:r>
              <a:rPr lang="en-US" sz="3200" dirty="0" smtClean="0"/>
              <a:t> (whole) </a:t>
            </a:r>
            <a:r>
              <a:rPr lang="en-US" sz="3200" dirty="0" err="1" smtClean="0"/>
              <a:t>caust</a:t>
            </a:r>
            <a:r>
              <a:rPr lang="en-US" sz="3200" dirty="0" smtClean="0"/>
              <a:t> (burn)-wholesale destruction; complete burning </a:t>
            </a:r>
          </a:p>
          <a:p>
            <a:r>
              <a:rPr lang="en-US" sz="3200" dirty="0" smtClean="0">
                <a:solidFill>
                  <a:srgbClr val="FF0000"/>
                </a:solidFill>
              </a:rPr>
              <a:t>holograph: </a:t>
            </a:r>
            <a:r>
              <a:rPr lang="en-US" sz="3200" dirty="0" err="1" smtClean="0"/>
              <a:t>holo</a:t>
            </a:r>
            <a:r>
              <a:rPr lang="en-US" sz="3200" dirty="0" smtClean="0"/>
              <a:t> (whole) graph (write)-wholly in handwriting of one who </a:t>
            </a:r>
            <a:br>
              <a:rPr lang="en-US" sz="3200" dirty="0" smtClean="0"/>
            </a:br>
            <a:r>
              <a:rPr lang="en-US" sz="3200" dirty="0" smtClean="0"/>
              <a:t>signs it </a:t>
            </a:r>
          </a:p>
          <a:p>
            <a:r>
              <a:rPr lang="en-US" sz="3200" dirty="0" smtClean="0">
                <a:solidFill>
                  <a:srgbClr val="FF0000"/>
                </a:solidFill>
              </a:rPr>
              <a:t>holistic: </a:t>
            </a:r>
            <a:r>
              <a:rPr lang="en-US" sz="3200" dirty="0" err="1" smtClean="0"/>
              <a:t>holo</a:t>
            </a:r>
            <a:r>
              <a:rPr lang="en-US" sz="3200" dirty="0" smtClean="0"/>
              <a:t> (whole) </a:t>
            </a:r>
            <a:r>
              <a:rPr lang="en-US" sz="3200" dirty="0" err="1" smtClean="0"/>
              <a:t>ic</a:t>
            </a:r>
            <a:r>
              <a:rPr lang="en-US" sz="3200" dirty="0" smtClean="0"/>
              <a:t> (related to) </a:t>
            </a:r>
          </a:p>
          <a:p>
            <a:endParaRPr lang="en-US" sz="3200" dirty="0" smtClean="0"/>
          </a:p>
          <a:p>
            <a:r>
              <a:rPr lang="en-US" sz="3200" dirty="0" smtClean="0"/>
              <a:t>Hitler sentenced the Jewish people to a holocaust which stirred a heroic protest by many nations.</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95400" y="3200400"/>
            <a:ext cx="7467600" cy="3429000"/>
          </a:xfrm>
        </p:spPr>
        <p:txBody>
          <a:bodyPr>
            <a:normAutofit fontScale="85000" lnSpcReduction="20000"/>
          </a:bodyPr>
          <a:lstStyle/>
          <a:p>
            <a:r>
              <a:rPr lang="en-US" sz="3000" dirty="0" smtClean="0">
                <a:solidFill>
                  <a:srgbClr val="FF0000"/>
                </a:solidFill>
              </a:rPr>
              <a:t>idiot: </a:t>
            </a:r>
            <a:r>
              <a:rPr lang="en-US" sz="3000" dirty="0" err="1" smtClean="0"/>
              <a:t>idio</a:t>
            </a:r>
            <a:r>
              <a:rPr lang="en-US" sz="3000" dirty="0" smtClean="0"/>
              <a:t> (private)-originally, a private citizen; one unaware of public events </a:t>
            </a:r>
          </a:p>
          <a:p>
            <a:r>
              <a:rPr lang="en-US" sz="3000" dirty="0" smtClean="0">
                <a:solidFill>
                  <a:srgbClr val="FF0000"/>
                </a:solidFill>
              </a:rPr>
              <a:t>idiom: </a:t>
            </a:r>
            <a:r>
              <a:rPr lang="en-US" sz="3000" dirty="0" err="1" smtClean="0"/>
              <a:t>idio</a:t>
            </a:r>
            <a:r>
              <a:rPr lang="en-US" sz="3000" dirty="0" smtClean="0"/>
              <a:t> (peculiar)-an expression that is peculiar to a language and cannot be </a:t>
            </a:r>
            <a:br>
              <a:rPr lang="en-US" sz="3000" dirty="0" smtClean="0"/>
            </a:br>
            <a:r>
              <a:rPr lang="en-US" sz="3000" dirty="0" smtClean="0"/>
              <a:t>translated literally, such as "to kick the bucket" meaning "to die" </a:t>
            </a:r>
          </a:p>
          <a:p>
            <a:r>
              <a:rPr lang="en-US" sz="3000" dirty="0" smtClean="0">
                <a:solidFill>
                  <a:srgbClr val="FF0000"/>
                </a:solidFill>
              </a:rPr>
              <a:t>idiosyncrasy: </a:t>
            </a:r>
            <a:r>
              <a:rPr lang="en-US" sz="3000" dirty="0" err="1" smtClean="0"/>
              <a:t>idio</a:t>
            </a:r>
            <a:r>
              <a:rPr lang="en-US" sz="3000" dirty="0" smtClean="0"/>
              <a:t> (peculiar) </a:t>
            </a:r>
            <a:r>
              <a:rPr lang="en-US" sz="3000" dirty="0" err="1" smtClean="0"/>
              <a:t>syn</a:t>
            </a:r>
            <a:r>
              <a:rPr lang="en-US" sz="3000" dirty="0" smtClean="0"/>
              <a:t> (together) </a:t>
            </a:r>
            <a:r>
              <a:rPr lang="en-US" sz="3000" dirty="0" err="1" smtClean="0"/>
              <a:t>krasis</a:t>
            </a:r>
            <a:r>
              <a:rPr lang="en-US" sz="3000" dirty="0" smtClean="0"/>
              <a:t> (mix) y (result of)-mental or </a:t>
            </a:r>
            <a:br>
              <a:rPr lang="en-US" sz="3000" dirty="0" smtClean="0"/>
            </a:br>
            <a:r>
              <a:rPr lang="en-US" sz="3000" dirty="0" smtClean="0"/>
              <a:t>physical characteristics which are peculiar to an individual </a:t>
            </a:r>
          </a:p>
          <a:p>
            <a:endParaRPr lang="en-US" dirty="0"/>
          </a:p>
        </p:txBody>
      </p:sp>
      <p:sp>
        <p:nvSpPr>
          <p:cNvPr id="3" name="Title 2"/>
          <p:cNvSpPr>
            <a:spLocks noGrp="1"/>
          </p:cNvSpPr>
          <p:nvPr>
            <p:ph type="ctrTitle"/>
          </p:nvPr>
        </p:nvSpPr>
        <p:spPr/>
        <p:txBody>
          <a:bodyPr>
            <a:normAutofit fontScale="90000"/>
          </a:bodyPr>
          <a:lstStyle/>
          <a:p>
            <a:r>
              <a:rPr lang="en-US" dirty="0" err="1" smtClean="0"/>
              <a:t>idio</a:t>
            </a:r>
            <a:r>
              <a:rPr lang="en-US" dirty="0" smtClean="0"/>
              <a:t/>
            </a:r>
            <a:br>
              <a:rPr lang="en-US" dirty="0" smtClean="0"/>
            </a:br>
            <a:r>
              <a:rPr lang="en-US" i="1" dirty="0" smtClean="0"/>
              <a:t>peculiar, private (unknown), distinct </a:t>
            </a:r>
            <a:r>
              <a:rPr lang="en-US" dirty="0" smtClean="0"/>
              <a:t/>
            </a:r>
            <a:br>
              <a:rPr lang="en-US" dirty="0" smtClean="0"/>
            </a:br>
            <a:r>
              <a:rPr lang="en-US" dirty="0" smtClean="0"/>
              <a:t>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lex</a:t>
            </a:r>
            <a:r>
              <a:rPr lang="en-US" dirty="0" smtClean="0"/>
              <a:t>                                         </a:t>
            </a:r>
            <a:r>
              <a:rPr lang="en-US" i="1" dirty="0" smtClean="0"/>
              <a:t>word, law </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r>
              <a:rPr lang="en-US" dirty="0" smtClean="0">
                <a:solidFill>
                  <a:srgbClr val="FF0000"/>
                </a:solidFill>
              </a:rPr>
              <a:t>lexicology: </a:t>
            </a:r>
            <a:r>
              <a:rPr lang="en-US" dirty="0" err="1" smtClean="0"/>
              <a:t>lex</a:t>
            </a:r>
            <a:r>
              <a:rPr lang="en-US" dirty="0" smtClean="0"/>
              <a:t> (word) logy (study of) </a:t>
            </a:r>
          </a:p>
          <a:p>
            <a:r>
              <a:rPr lang="en-US" dirty="0" err="1" smtClean="0">
                <a:solidFill>
                  <a:srgbClr val="FF0000"/>
                </a:solidFill>
              </a:rPr>
              <a:t>lexophobia</a:t>
            </a:r>
            <a:r>
              <a:rPr lang="en-US" dirty="0" smtClean="0">
                <a:solidFill>
                  <a:srgbClr val="FF0000"/>
                </a:solidFill>
              </a:rPr>
              <a:t>: </a:t>
            </a:r>
            <a:r>
              <a:rPr lang="en-US" dirty="0" err="1" smtClean="0"/>
              <a:t>lex</a:t>
            </a:r>
            <a:r>
              <a:rPr lang="en-US" dirty="0" smtClean="0"/>
              <a:t> (word) phobia (fear of)-fear of reading </a:t>
            </a:r>
          </a:p>
          <a:p>
            <a:r>
              <a:rPr lang="en-US" dirty="0" err="1" smtClean="0">
                <a:solidFill>
                  <a:srgbClr val="FF0000"/>
                </a:solidFill>
              </a:rPr>
              <a:t>lex</a:t>
            </a:r>
            <a:r>
              <a:rPr lang="en-US" dirty="0" smtClean="0">
                <a:solidFill>
                  <a:srgbClr val="FF0000"/>
                </a:solidFill>
              </a:rPr>
              <a:t> non </a:t>
            </a:r>
            <a:r>
              <a:rPr lang="en-US" dirty="0" err="1" smtClean="0">
                <a:solidFill>
                  <a:srgbClr val="FF0000"/>
                </a:solidFill>
              </a:rPr>
              <a:t>scripta</a:t>
            </a:r>
            <a:r>
              <a:rPr lang="en-US" dirty="0" smtClean="0"/>
              <a:t>: </a:t>
            </a:r>
            <a:r>
              <a:rPr lang="en-US" dirty="0" err="1" smtClean="0"/>
              <a:t>lex</a:t>
            </a:r>
            <a:r>
              <a:rPr lang="en-US" dirty="0" smtClean="0"/>
              <a:t> (law) non (not) script (written)-unwritten law; common law </a:t>
            </a:r>
          </a:p>
          <a:p>
            <a:r>
              <a:rPr lang="en-US" dirty="0" smtClean="0"/>
              <a:t>[Note: </a:t>
            </a:r>
            <a:r>
              <a:rPr lang="en-US" dirty="0" err="1" smtClean="0"/>
              <a:t>dict</a:t>
            </a:r>
            <a:r>
              <a:rPr lang="en-US" dirty="0" smtClean="0"/>
              <a:t>, log (word), leg (law)] </a:t>
            </a:r>
          </a:p>
          <a:p>
            <a:endParaRPr lang="en-US" dirty="0" smtClean="0"/>
          </a:p>
          <a:p>
            <a:r>
              <a:rPr lang="en-US" dirty="0" smtClean="0"/>
              <a:t>So many students have </a:t>
            </a:r>
            <a:r>
              <a:rPr lang="en-US" dirty="0" err="1" smtClean="0"/>
              <a:t>lexophobia</a:t>
            </a:r>
            <a:r>
              <a:rPr lang="en-US" dirty="0" smtClean="0"/>
              <a:t> when teachers ask them to read aloud that we may never have a good voice for reading in the future.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990600"/>
            <a:ext cx="7772400" cy="1323975"/>
          </a:xfrm>
        </p:spPr>
        <p:txBody>
          <a:bodyPr>
            <a:normAutofit fontScale="90000"/>
          </a:bodyPr>
          <a:lstStyle/>
          <a:p>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mar                                </a:t>
            </a:r>
            <a:r>
              <a:rPr lang="en-US" i="1" dirty="0" smtClean="0"/>
              <a:t>sea </a:t>
            </a:r>
            <a:r>
              <a:rPr lang="en-US" dirty="0" smtClean="0"/>
              <a:t/>
            </a:r>
            <a:br>
              <a:rPr lang="en-US" dirty="0" smtClean="0"/>
            </a:br>
            <a:endParaRPr lang="en-US" dirty="0"/>
          </a:p>
        </p:txBody>
      </p:sp>
      <p:sp>
        <p:nvSpPr>
          <p:cNvPr id="5" name="Text Placeholder 4"/>
          <p:cNvSpPr>
            <a:spLocks noGrp="1"/>
          </p:cNvSpPr>
          <p:nvPr>
            <p:ph type="body" idx="1"/>
          </p:nvPr>
        </p:nvSpPr>
        <p:spPr>
          <a:xfrm>
            <a:off x="722312" y="2547938"/>
            <a:ext cx="7812087" cy="3929062"/>
          </a:xfrm>
        </p:spPr>
        <p:txBody>
          <a:bodyPr>
            <a:normAutofit fontScale="92500" lnSpcReduction="20000"/>
          </a:bodyPr>
          <a:lstStyle/>
          <a:p>
            <a:r>
              <a:rPr lang="en-US" sz="3200" dirty="0" smtClean="0">
                <a:solidFill>
                  <a:srgbClr val="FF0000"/>
                </a:solidFill>
              </a:rPr>
              <a:t>manner: </a:t>
            </a:r>
            <a:r>
              <a:rPr lang="en-US" sz="3200" dirty="0" smtClean="0"/>
              <a:t>mar (sea) </a:t>
            </a:r>
            <a:r>
              <a:rPr lang="en-US" sz="3200" dirty="0" err="1" smtClean="0"/>
              <a:t>er</a:t>
            </a:r>
            <a:r>
              <a:rPr lang="en-US" sz="3200" dirty="0" smtClean="0"/>
              <a:t> (one who) </a:t>
            </a:r>
          </a:p>
          <a:p>
            <a:r>
              <a:rPr lang="en-US" sz="3200" dirty="0" smtClean="0">
                <a:solidFill>
                  <a:srgbClr val="FF0000"/>
                </a:solidFill>
              </a:rPr>
              <a:t>submarine: </a:t>
            </a:r>
            <a:r>
              <a:rPr lang="en-US" sz="3200" dirty="0" smtClean="0"/>
              <a:t>sub (under) mar (sea) </a:t>
            </a:r>
            <a:r>
              <a:rPr lang="en-US" sz="3200" dirty="0" err="1" smtClean="0"/>
              <a:t>ine</a:t>
            </a:r>
            <a:r>
              <a:rPr lang="en-US" sz="3200" dirty="0" smtClean="0"/>
              <a:t> (pertaining to)</a:t>
            </a:r>
          </a:p>
          <a:p>
            <a:r>
              <a:rPr lang="en-US" sz="3200" dirty="0" smtClean="0"/>
              <a:t> </a:t>
            </a:r>
          </a:p>
          <a:p>
            <a:r>
              <a:rPr lang="en-US" sz="3200" dirty="0" smtClean="0">
                <a:solidFill>
                  <a:srgbClr val="FF0000"/>
                </a:solidFill>
              </a:rPr>
              <a:t>maritime: </a:t>
            </a:r>
            <a:r>
              <a:rPr lang="en-US" sz="3200" dirty="0" err="1" smtClean="0"/>
              <a:t>maritimus</a:t>
            </a:r>
            <a:r>
              <a:rPr lang="en-US" sz="3200" dirty="0" smtClean="0"/>
              <a:t> (sea)-located near the sea; concerned with </a:t>
            </a:r>
            <a:br>
              <a:rPr lang="en-US" sz="3200" dirty="0" smtClean="0"/>
            </a:br>
            <a:r>
              <a:rPr lang="en-US" sz="3200" dirty="0" smtClean="0"/>
              <a:t>navigation or shipping </a:t>
            </a:r>
          </a:p>
          <a:p>
            <a:endParaRPr lang="en-US" sz="3200" dirty="0" smtClean="0"/>
          </a:p>
          <a:p>
            <a:r>
              <a:rPr lang="en-US" sz="3200" dirty="0" smtClean="0"/>
              <a:t>A former student of mine took a degree in maritime law and in now in the Merchant Marine Corps.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br>
              <a:rPr lang="en-US" dirty="0" smtClean="0"/>
            </a:br>
            <a:r>
              <a:rPr lang="en-US" dirty="0" smtClean="0"/>
              <a:t> </a:t>
            </a:r>
            <a:r>
              <a:rPr lang="en-US" dirty="0" err="1" smtClean="0"/>
              <a:t>oste</a:t>
            </a:r>
            <a:r>
              <a:rPr lang="en-US" dirty="0" smtClean="0"/>
              <a:t> (</a:t>
            </a:r>
            <a:r>
              <a:rPr lang="en-US" dirty="0" err="1" smtClean="0"/>
              <a:t>osteo</a:t>
            </a:r>
            <a:r>
              <a:rPr lang="en-US" dirty="0" smtClean="0"/>
              <a:t>)                                 </a:t>
            </a:r>
            <a:r>
              <a:rPr lang="en-US" i="1" dirty="0" smtClean="0"/>
              <a:t>bone </a:t>
            </a:r>
            <a:r>
              <a:rPr lang="en-US" dirty="0" smtClean="0"/>
              <a:t/>
            </a:r>
            <a:br>
              <a:rPr lang="en-US" dirty="0" smtClean="0"/>
            </a:br>
            <a:endParaRPr lang="en-US" dirty="0"/>
          </a:p>
        </p:txBody>
      </p:sp>
      <p:sp>
        <p:nvSpPr>
          <p:cNvPr id="3" name="Text Placeholder 2"/>
          <p:cNvSpPr>
            <a:spLocks noGrp="1"/>
          </p:cNvSpPr>
          <p:nvPr>
            <p:ph type="body" idx="1"/>
          </p:nvPr>
        </p:nvSpPr>
        <p:spPr>
          <a:xfrm>
            <a:off x="722312" y="2547938"/>
            <a:ext cx="8193087" cy="4081462"/>
          </a:xfrm>
        </p:spPr>
        <p:txBody>
          <a:bodyPr/>
          <a:lstStyle/>
          <a:p>
            <a:r>
              <a:rPr lang="en-US" dirty="0" smtClean="0">
                <a:solidFill>
                  <a:srgbClr val="FF0000"/>
                </a:solidFill>
              </a:rPr>
              <a:t>osteoarthritis: </a:t>
            </a:r>
            <a:r>
              <a:rPr lang="en-US" dirty="0" err="1" smtClean="0"/>
              <a:t>osteo</a:t>
            </a:r>
            <a:r>
              <a:rPr lang="en-US" dirty="0" smtClean="0"/>
              <a:t> (bone) </a:t>
            </a:r>
            <a:r>
              <a:rPr lang="en-US" dirty="0" err="1" smtClean="0"/>
              <a:t>arthr</a:t>
            </a:r>
            <a:r>
              <a:rPr lang="en-US" dirty="0" smtClean="0"/>
              <a:t> (joint) </a:t>
            </a:r>
            <a:r>
              <a:rPr lang="en-US" dirty="0" err="1" smtClean="0"/>
              <a:t>itis</a:t>
            </a:r>
            <a:r>
              <a:rPr lang="en-US" dirty="0" smtClean="0"/>
              <a:t> (inflammation) </a:t>
            </a:r>
          </a:p>
          <a:p>
            <a:r>
              <a:rPr lang="en-US" dirty="0" smtClean="0">
                <a:solidFill>
                  <a:srgbClr val="FF0000"/>
                </a:solidFill>
              </a:rPr>
              <a:t>osteoporosis: </a:t>
            </a:r>
            <a:r>
              <a:rPr lang="en-US" dirty="0" err="1" smtClean="0"/>
              <a:t>osteo</a:t>
            </a:r>
            <a:r>
              <a:rPr lang="en-US" dirty="0" smtClean="0"/>
              <a:t> (bone) </a:t>
            </a:r>
            <a:r>
              <a:rPr lang="en-US" dirty="0" err="1" smtClean="0"/>
              <a:t>por</a:t>
            </a:r>
            <a:r>
              <a:rPr lang="en-US" dirty="0" smtClean="0"/>
              <a:t> (pore, opening) </a:t>
            </a:r>
            <a:r>
              <a:rPr lang="en-US" dirty="0" err="1" smtClean="0"/>
              <a:t>osis</a:t>
            </a:r>
            <a:r>
              <a:rPr lang="en-US" dirty="0" smtClean="0"/>
              <a:t> (disease) </a:t>
            </a:r>
          </a:p>
          <a:p>
            <a:r>
              <a:rPr lang="en-US" dirty="0" err="1" smtClean="0">
                <a:solidFill>
                  <a:srgbClr val="FF0000"/>
                </a:solidFill>
              </a:rPr>
              <a:t>osteotomy</a:t>
            </a:r>
            <a:r>
              <a:rPr lang="en-US" dirty="0" smtClean="0">
                <a:solidFill>
                  <a:srgbClr val="FF0000"/>
                </a:solidFill>
              </a:rPr>
              <a:t>: </a:t>
            </a:r>
            <a:r>
              <a:rPr lang="en-US" dirty="0" err="1" smtClean="0"/>
              <a:t>osteo</a:t>
            </a:r>
            <a:r>
              <a:rPr lang="en-US" dirty="0" smtClean="0"/>
              <a:t> (bone) </a:t>
            </a:r>
            <a:r>
              <a:rPr lang="en-US" dirty="0" err="1" smtClean="0"/>
              <a:t>tomy</a:t>
            </a:r>
            <a:r>
              <a:rPr lang="en-US" dirty="0" smtClean="0"/>
              <a:t> (cut) </a:t>
            </a:r>
          </a:p>
          <a:p>
            <a:endParaRPr lang="en-US" dirty="0" smtClean="0"/>
          </a:p>
          <a:p>
            <a:r>
              <a:rPr lang="en-US" dirty="0" smtClean="0"/>
              <a:t>I am to have a </a:t>
            </a:r>
            <a:r>
              <a:rPr lang="en-US" dirty="0" err="1" smtClean="0"/>
              <a:t>sinovectomy</a:t>
            </a:r>
            <a:r>
              <a:rPr lang="en-US" dirty="0" smtClean="0"/>
              <a:t> and </a:t>
            </a:r>
            <a:r>
              <a:rPr lang="en-US" dirty="0" err="1" smtClean="0"/>
              <a:t>osteotomy</a:t>
            </a:r>
            <a:r>
              <a:rPr lang="en-US" dirty="0" smtClean="0"/>
              <a:t> on Wednesday the 24</a:t>
            </a:r>
            <a:r>
              <a:rPr lang="en-US" baseline="30000" dirty="0" smtClean="0"/>
              <a:t>th</a:t>
            </a:r>
            <a:r>
              <a:rPr lang="en-US" dirty="0" smtClean="0"/>
              <a:t> to remove a bone infection and a tumor from my right knee. These are new words to me!!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95400" y="3200400"/>
            <a:ext cx="6934200" cy="3200400"/>
          </a:xfrm>
        </p:spPr>
        <p:txBody>
          <a:bodyPr>
            <a:normAutofit lnSpcReduction="10000"/>
          </a:bodyPr>
          <a:lstStyle/>
          <a:p>
            <a:r>
              <a:rPr lang="en-US" sz="3200" dirty="0" smtClean="0">
                <a:solidFill>
                  <a:srgbClr val="FF0000"/>
                </a:solidFill>
              </a:rPr>
              <a:t>petroleum: </a:t>
            </a:r>
            <a:r>
              <a:rPr lang="en-US" sz="3200" dirty="0" err="1" smtClean="0"/>
              <a:t>petr</a:t>
            </a:r>
            <a:r>
              <a:rPr lang="en-US" sz="3200" dirty="0" smtClean="0"/>
              <a:t> (rock) </a:t>
            </a:r>
            <a:r>
              <a:rPr lang="en-US" sz="3200" dirty="0" err="1" smtClean="0"/>
              <a:t>oleum</a:t>
            </a:r>
            <a:r>
              <a:rPr lang="en-US" sz="3200" dirty="0" smtClean="0"/>
              <a:t> (oil) </a:t>
            </a:r>
          </a:p>
          <a:p>
            <a:r>
              <a:rPr lang="en-US" sz="3200" dirty="0" smtClean="0">
                <a:solidFill>
                  <a:srgbClr val="FF0000"/>
                </a:solidFill>
              </a:rPr>
              <a:t>petrify: </a:t>
            </a:r>
            <a:r>
              <a:rPr lang="en-US" sz="3200" dirty="0" err="1" smtClean="0"/>
              <a:t>petr</a:t>
            </a:r>
            <a:r>
              <a:rPr lang="en-US" sz="3200" dirty="0" smtClean="0"/>
              <a:t> (rock, stone) </a:t>
            </a:r>
            <a:r>
              <a:rPr lang="en-US" sz="3200" dirty="0" err="1" smtClean="0"/>
              <a:t>fy</a:t>
            </a:r>
            <a:r>
              <a:rPr lang="en-US" sz="3200" dirty="0" smtClean="0"/>
              <a:t> (make) </a:t>
            </a:r>
          </a:p>
          <a:p>
            <a:r>
              <a:rPr lang="en-US" sz="3200" dirty="0" smtClean="0">
                <a:solidFill>
                  <a:srgbClr val="FF0000"/>
                </a:solidFill>
              </a:rPr>
              <a:t>Peter: </a:t>
            </a:r>
            <a:r>
              <a:rPr lang="en-US" sz="3200" dirty="0" err="1" smtClean="0"/>
              <a:t>petr</a:t>
            </a:r>
            <a:r>
              <a:rPr lang="en-US" sz="3200" dirty="0" smtClean="0"/>
              <a:t> (rock) </a:t>
            </a:r>
          </a:p>
          <a:p>
            <a:r>
              <a:rPr lang="en-US" sz="3200" dirty="0" smtClean="0"/>
              <a:t>[Note: lapis, </a:t>
            </a:r>
            <a:r>
              <a:rPr lang="en-US" sz="3200" dirty="0" err="1" smtClean="0"/>
              <a:t>lith</a:t>
            </a:r>
            <a:r>
              <a:rPr lang="en-US" sz="3200" dirty="0" smtClean="0"/>
              <a:t>] </a:t>
            </a:r>
          </a:p>
          <a:p>
            <a:r>
              <a:rPr lang="en-US" sz="3200" dirty="0" smtClean="0"/>
              <a:t>When he saw the face of Jason, Super Sammy became petrified with fear.</a:t>
            </a:r>
          </a:p>
          <a:p>
            <a:endParaRPr lang="en-US" dirty="0"/>
          </a:p>
        </p:txBody>
      </p:sp>
      <p:sp>
        <p:nvSpPr>
          <p:cNvPr id="3" name="Title 2"/>
          <p:cNvSpPr>
            <a:spLocks noGrp="1"/>
          </p:cNvSpPr>
          <p:nvPr>
            <p:ph type="ctrTitle"/>
          </p:nvPr>
        </p:nvSpPr>
        <p:spPr/>
        <p:txBody>
          <a:bodyPr>
            <a:normAutofit fontScale="90000"/>
          </a:bodyPr>
          <a:lstStyle/>
          <a:p>
            <a:r>
              <a:rPr lang="en-US" dirty="0" err="1" smtClean="0"/>
              <a:t>petr</a:t>
            </a:r>
            <a:r>
              <a:rPr lang="en-US" i="1" dirty="0" smtClean="0"/>
              <a:t>                                         stone, rock </a:t>
            </a:r>
            <a:r>
              <a:rPr lang="en-US" dirty="0" smtClean="0"/>
              <a:t/>
            </a:r>
            <a:br>
              <a:rPr lang="en-US" dirty="0" smtClean="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err="1" smtClean="0"/>
              <a:t>schiz</a:t>
            </a:r>
            <a:r>
              <a:rPr lang="en-US" b="1" dirty="0" smtClean="0"/>
              <a:t> </a:t>
            </a:r>
            <a:r>
              <a:rPr lang="en-US" dirty="0" smtClean="0"/>
              <a:t>                              </a:t>
            </a:r>
            <a:r>
              <a:rPr lang="en-US" b="1" i="1" dirty="0" smtClean="0"/>
              <a:t>split, divide </a:t>
            </a:r>
            <a:endParaRPr lang="en-US" dirty="0"/>
          </a:p>
        </p:txBody>
      </p:sp>
      <p:sp>
        <p:nvSpPr>
          <p:cNvPr id="5" name="Text Placeholder 4"/>
          <p:cNvSpPr>
            <a:spLocks noGrp="1"/>
          </p:cNvSpPr>
          <p:nvPr>
            <p:ph type="body" idx="1"/>
          </p:nvPr>
        </p:nvSpPr>
        <p:spPr>
          <a:xfrm>
            <a:off x="838199" y="2547938"/>
            <a:ext cx="7656513" cy="3776662"/>
          </a:xfrm>
        </p:spPr>
        <p:txBody>
          <a:bodyPr/>
          <a:lstStyle/>
          <a:p>
            <a:r>
              <a:rPr lang="en-US" sz="3200" dirty="0" smtClean="0">
                <a:solidFill>
                  <a:srgbClr val="FF0000"/>
                </a:solidFill>
              </a:rPr>
              <a:t>schism: </a:t>
            </a:r>
            <a:r>
              <a:rPr lang="en-US" sz="3200" b="1" dirty="0" err="1" smtClean="0"/>
              <a:t>schiz</a:t>
            </a:r>
            <a:r>
              <a:rPr lang="en-US" sz="3200" b="1" dirty="0" smtClean="0"/>
              <a:t> </a:t>
            </a:r>
            <a:r>
              <a:rPr lang="en-US" sz="3200" dirty="0" smtClean="0"/>
              <a:t>(split)-division of a church because of differences in doctrine </a:t>
            </a:r>
            <a:br>
              <a:rPr lang="en-US" sz="3200" dirty="0" smtClean="0"/>
            </a:br>
            <a:r>
              <a:rPr lang="en-US" sz="3200" dirty="0" smtClean="0">
                <a:solidFill>
                  <a:srgbClr val="FF0000"/>
                </a:solidFill>
              </a:rPr>
              <a:t>schizophrenia: </a:t>
            </a:r>
            <a:r>
              <a:rPr lang="en-US" sz="3200" b="1" dirty="0" err="1" smtClean="0"/>
              <a:t>schiz</a:t>
            </a:r>
            <a:r>
              <a:rPr lang="en-US" sz="3200" b="1" dirty="0" smtClean="0"/>
              <a:t> </a:t>
            </a:r>
            <a:r>
              <a:rPr lang="en-US" sz="3200" dirty="0" smtClean="0"/>
              <a:t>(split) </a:t>
            </a:r>
            <a:r>
              <a:rPr lang="en-US" sz="3200" b="1" dirty="0" err="1" smtClean="0"/>
              <a:t>phrenia</a:t>
            </a:r>
            <a:r>
              <a:rPr lang="en-US" sz="3200" b="1" dirty="0" smtClean="0"/>
              <a:t> </a:t>
            </a:r>
            <a:r>
              <a:rPr lang="en-US" sz="3200" dirty="0" smtClean="0"/>
              <a:t>(mind)-mental illness </a:t>
            </a:r>
          </a:p>
          <a:p>
            <a:r>
              <a:rPr lang="en-US" sz="3200" dirty="0" smtClean="0">
                <a:solidFill>
                  <a:srgbClr val="FF0000"/>
                </a:solidFill>
              </a:rPr>
              <a:t>schizogenesis: </a:t>
            </a:r>
            <a:r>
              <a:rPr lang="en-US" sz="3200" b="1" dirty="0" err="1" smtClean="0"/>
              <a:t>schiz</a:t>
            </a:r>
            <a:r>
              <a:rPr lang="en-US" sz="3200" b="1" dirty="0" smtClean="0"/>
              <a:t> </a:t>
            </a:r>
            <a:r>
              <a:rPr lang="en-US" sz="3200" dirty="0" smtClean="0"/>
              <a:t>(split) </a:t>
            </a:r>
            <a:r>
              <a:rPr lang="en-US" sz="3200" b="1" dirty="0" smtClean="0"/>
              <a:t>gen </a:t>
            </a:r>
            <a:r>
              <a:rPr lang="en-US" sz="3200" dirty="0" smtClean="0"/>
              <a:t>(start) </a:t>
            </a:r>
            <a:r>
              <a:rPr lang="en-US" sz="3200" b="1" dirty="0" smtClean="0"/>
              <a:t>sis </a:t>
            </a:r>
            <a:r>
              <a:rPr lang="en-US" sz="3200" dirty="0" smtClean="0"/>
              <a:t>(process)-reproduction by fission </a:t>
            </a:r>
          </a:p>
          <a:p>
            <a:endParaRPr lang="en-US" dirty="0" smtClean="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
            </a:r>
            <a:br>
              <a:rPr lang="en-US" b="1" dirty="0" smtClean="0"/>
            </a:br>
            <a:r>
              <a:rPr lang="en-US" b="1" dirty="0" err="1" smtClean="0"/>
              <a:t>agon</a:t>
            </a:r>
            <a:r>
              <a:rPr lang="en-US" b="1" dirty="0" smtClean="0"/>
              <a:t>                              </a:t>
            </a:r>
            <a:r>
              <a:rPr lang="en-US" b="1" i="1" dirty="0" smtClean="0"/>
              <a:t>contest, struggle </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lnSpcReduction="10000"/>
          </a:bodyPr>
          <a:lstStyle/>
          <a:p>
            <a:r>
              <a:rPr lang="en-US" sz="3200" dirty="0" smtClean="0">
                <a:solidFill>
                  <a:srgbClr val="FF0000"/>
                </a:solidFill>
              </a:rPr>
              <a:t>agony: </a:t>
            </a:r>
            <a:r>
              <a:rPr lang="en-US" sz="3200" b="1" dirty="0" err="1" smtClean="0"/>
              <a:t>agon</a:t>
            </a:r>
            <a:r>
              <a:rPr lang="en-US" sz="3200" b="1" dirty="0" smtClean="0"/>
              <a:t> </a:t>
            </a:r>
            <a:r>
              <a:rPr lang="en-US" sz="3200" dirty="0" smtClean="0"/>
              <a:t>(struggle) y (result of) </a:t>
            </a:r>
          </a:p>
          <a:p>
            <a:r>
              <a:rPr lang="en-US" sz="3200" dirty="0" smtClean="0">
                <a:solidFill>
                  <a:srgbClr val="FF0000"/>
                </a:solidFill>
              </a:rPr>
              <a:t>antagonist: </a:t>
            </a:r>
            <a:r>
              <a:rPr lang="en-US" sz="3200" b="1" dirty="0" smtClean="0"/>
              <a:t>anti </a:t>
            </a:r>
            <a:r>
              <a:rPr lang="en-US" sz="3200" dirty="0" smtClean="0"/>
              <a:t>(against) </a:t>
            </a:r>
            <a:r>
              <a:rPr lang="en-US" sz="3200" b="1" dirty="0" err="1" smtClean="0"/>
              <a:t>agon</a:t>
            </a:r>
            <a:r>
              <a:rPr lang="en-US" sz="3200" b="1" dirty="0" smtClean="0"/>
              <a:t> </a:t>
            </a:r>
            <a:r>
              <a:rPr lang="en-US" sz="3200" dirty="0" smtClean="0"/>
              <a:t>(struggle) </a:t>
            </a:r>
            <a:r>
              <a:rPr lang="en-US" sz="3200" b="1" dirty="0" err="1" smtClean="0"/>
              <a:t>ist</a:t>
            </a:r>
            <a:r>
              <a:rPr lang="en-US" sz="3200" b="1" dirty="0" smtClean="0"/>
              <a:t> </a:t>
            </a:r>
            <a:r>
              <a:rPr lang="en-US" sz="3200" dirty="0" smtClean="0"/>
              <a:t>(one who) </a:t>
            </a:r>
          </a:p>
          <a:p>
            <a:r>
              <a:rPr lang="en-US" sz="3200" dirty="0" smtClean="0">
                <a:solidFill>
                  <a:srgbClr val="FF0000"/>
                </a:solidFill>
              </a:rPr>
              <a:t>protagonist: </a:t>
            </a:r>
            <a:r>
              <a:rPr lang="en-US" sz="3200" b="1" dirty="0" smtClean="0"/>
              <a:t>proto </a:t>
            </a:r>
            <a:r>
              <a:rPr lang="en-US" sz="3200" dirty="0" smtClean="0"/>
              <a:t>(first) </a:t>
            </a:r>
            <a:r>
              <a:rPr lang="en-US" sz="3200" b="1" dirty="0" err="1" smtClean="0"/>
              <a:t>agon</a:t>
            </a:r>
            <a:r>
              <a:rPr lang="en-US" sz="3200" b="1" dirty="0" smtClean="0"/>
              <a:t> </a:t>
            </a:r>
            <a:r>
              <a:rPr lang="en-US" sz="3200" dirty="0" smtClean="0"/>
              <a:t>(struggle) </a:t>
            </a:r>
            <a:r>
              <a:rPr lang="en-US" sz="3200" b="1" dirty="0" err="1" smtClean="0"/>
              <a:t>ist</a:t>
            </a:r>
            <a:r>
              <a:rPr lang="en-US" sz="3200" b="1" dirty="0" smtClean="0"/>
              <a:t> </a:t>
            </a:r>
            <a:r>
              <a:rPr lang="en-US" sz="3200" dirty="0" smtClean="0"/>
              <a:t>(one who)</a:t>
            </a:r>
          </a:p>
          <a:p>
            <a:endParaRPr lang="en-US" sz="3200" dirty="0" smtClean="0"/>
          </a:p>
          <a:p>
            <a:r>
              <a:rPr lang="en-US" sz="3200" dirty="0" smtClean="0"/>
              <a:t>The antagonist in </a:t>
            </a:r>
            <a:r>
              <a:rPr lang="en-US" sz="3200" b="1" dirty="0" smtClean="0">
                <a:solidFill>
                  <a:srgbClr val="FF0000"/>
                </a:solidFill>
              </a:rPr>
              <a:t>Cinderella</a:t>
            </a:r>
            <a:r>
              <a:rPr lang="en-US" sz="3200" dirty="0" smtClean="0"/>
              <a:t> is a </a:t>
            </a:r>
            <a:r>
              <a:rPr lang="en-US" sz="3200" dirty="0" smtClean="0"/>
              <a:t>wicked stepmother who promotes her own daughters over the sweet and beautiful Cinderella..</a:t>
            </a:r>
            <a:endParaRPr lang="en-US"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pIe</a:t>
            </a:r>
            <a:r>
              <a:rPr lang="en-US" b="1" dirty="0" smtClean="0"/>
              <a:t> (</a:t>
            </a:r>
            <a:r>
              <a:rPr lang="en-US" b="1" dirty="0" err="1" smtClean="0"/>
              <a:t>pIen</a:t>
            </a:r>
            <a:r>
              <a:rPr lang="en-US" b="1" dirty="0" smtClean="0"/>
              <a:t>, </a:t>
            </a:r>
            <a:r>
              <a:rPr lang="en-US" b="1" dirty="0" err="1" smtClean="0"/>
              <a:t>pIet</a:t>
            </a:r>
            <a:r>
              <a:rPr lang="en-US" b="1" dirty="0" smtClean="0"/>
              <a:t>)                           </a:t>
            </a:r>
            <a:r>
              <a:rPr lang="en-US" b="1" i="1" dirty="0" smtClean="0"/>
              <a:t>fill, full </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a:bodyPr>
          <a:lstStyle/>
          <a:p>
            <a:r>
              <a:rPr lang="en-US" sz="3600" dirty="0" smtClean="0">
                <a:solidFill>
                  <a:srgbClr val="FF0000"/>
                </a:solidFill>
              </a:rPr>
              <a:t>plenty: </a:t>
            </a:r>
            <a:r>
              <a:rPr lang="en-US" sz="3600" b="1" dirty="0" err="1" smtClean="0"/>
              <a:t>plen</a:t>
            </a:r>
            <a:r>
              <a:rPr lang="en-US" sz="3600" b="1" dirty="0" smtClean="0"/>
              <a:t> </a:t>
            </a:r>
            <a:r>
              <a:rPr lang="en-US" sz="3600" dirty="0" smtClean="0"/>
              <a:t>(full) y (result of) </a:t>
            </a:r>
          </a:p>
          <a:p>
            <a:r>
              <a:rPr lang="en-US" sz="3600" dirty="0" smtClean="0">
                <a:solidFill>
                  <a:srgbClr val="FF0000"/>
                </a:solidFill>
              </a:rPr>
              <a:t>complement: </a:t>
            </a:r>
            <a:r>
              <a:rPr lang="en-US" sz="3600" b="1" dirty="0" smtClean="0"/>
              <a:t>com </a:t>
            </a:r>
            <a:r>
              <a:rPr lang="en-US" sz="3600" dirty="0" smtClean="0"/>
              <a:t>(together, with) </a:t>
            </a:r>
            <a:r>
              <a:rPr lang="en-US" sz="3600" b="1" dirty="0" err="1" smtClean="0"/>
              <a:t>pIe</a:t>
            </a:r>
            <a:r>
              <a:rPr lang="en-US" sz="3600" b="1" dirty="0" smtClean="0"/>
              <a:t> </a:t>
            </a:r>
            <a:r>
              <a:rPr lang="en-US" sz="3600" dirty="0" smtClean="0"/>
              <a:t>(fill) </a:t>
            </a:r>
            <a:r>
              <a:rPr lang="en-US" sz="3600" b="1" dirty="0" err="1" smtClean="0"/>
              <a:t>ment</a:t>
            </a:r>
            <a:r>
              <a:rPr lang="en-US" sz="3600" b="1" dirty="0" smtClean="0"/>
              <a:t> </a:t>
            </a:r>
            <a:r>
              <a:rPr lang="en-US" sz="3600" dirty="0" smtClean="0"/>
              <a:t>(result) </a:t>
            </a:r>
            <a:br>
              <a:rPr lang="en-US" sz="3600" dirty="0" smtClean="0"/>
            </a:br>
            <a:r>
              <a:rPr lang="en-US" sz="3600" dirty="0" smtClean="0">
                <a:solidFill>
                  <a:srgbClr val="FF0000"/>
                </a:solidFill>
              </a:rPr>
              <a:t>deplete: </a:t>
            </a:r>
            <a:r>
              <a:rPr lang="en-US" sz="3600" b="1" dirty="0" smtClean="0"/>
              <a:t>de </a:t>
            </a:r>
            <a:r>
              <a:rPr lang="en-US" sz="3600" dirty="0" smtClean="0"/>
              <a:t>(down, from) </a:t>
            </a:r>
            <a:r>
              <a:rPr lang="en-US" sz="3600" b="1" dirty="0" err="1" smtClean="0"/>
              <a:t>plet</a:t>
            </a:r>
            <a:r>
              <a:rPr lang="en-US" sz="3600" b="1" dirty="0" smtClean="0"/>
              <a:t> </a:t>
            </a:r>
            <a:r>
              <a:rPr lang="en-US" sz="3600" dirty="0" smtClean="0"/>
              <a:t>(fill) </a:t>
            </a:r>
          </a:p>
          <a:p>
            <a:r>
              <a:rPr lang="en-US" sz="3600" dirty="0" smtClean="0"/>
              <a:t>After skating the 1500 speed race, Apollo was depleted of fluids and needed a Gatorade.</a:t>
            </a:r>
            <a:endParaRPr lang="en-US" sz="3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Popul</a:t>
            </a:r>
            <a:r>
              <a:rPr lang="en-US" b="1" dirty="0" smtClean="0"/>
              <a:t>                                   people</a:t>
            </a:r>
            <a:endParaRPr lang="en-US" dirty="0"/>
          </a:p>
        </p:txBody>
      </p:sp>
      <p:sp>
        <p:nvSpPr>
          <p:cNvPr id="3" name="Content Placeholder 2"/>
          <p:cNvSpPr>
            <a:spLocks noGrp="1"/>
          </p:cNvSpPr>
          <p:nvPr>
            <p:ph type="body" idx="1"/>
          </p:nvPr>
        </p:nvSpPr>
        <p:spPr>
          <a:xfrm>
            <a:off x="722312" y="2547938"/>
            <a:ext cx="7812087" cy="3471862"/>
          </a:xfrm>
        </p:spPr>
        <p:txBody>
          <a:bodyPr>
            <a:normAutofit fontScale="92500" lnSpcReduction="20000"/>
          </a:bodyPr>
          <a:lstStyle/>
          <a:p>
            <a:r>
              <a:rPr lang="en-US" sz="3200" dirty="0" smtClean="0">
                <a:solidFill>
                  <a:srgbClr val="FF0000"/>
                </a:solidFill>
              </a:rPr>
              <a:t>popular: </a:t>
            </a:r>
            <a:r>
              <a:rPr lang="en-US" sz="3200" b="1" dirty="0" err="1" smtClean="0"/>
              <a:t>popul</a:t>
            </a:r>
            <a:r>
              <a:rPr lang="en-US" sz="3200" b="1" dirty="0" smtClean="0"/>
              <a:t> </a:t>
            </a:r>
            <a:r>
              <a:rPr lang="en-US" sz="3200" dirty="0" smtClean="0"/>
              <a:t>(people) </a:t>
            </a:r>
            <a:r>
              <a:rPr lang="en-US" sz="3200" b="1" dirty="0" err="1" smtClean="0"/>
              <a:t>ar</a:t>
            </a:r>
            <a:r>
              <a:rPr lang="en-US" sz="3200" b="1" dirty="0" smtClean="0"/>
              <a:t> </a:t>
            </a:r>
            <a:r>
              <a:rPr lang="en-US" sz="3200" dirty="0" smtClean="0"/>
              <a:t>(pertaining to) </a:t>
            </a:r>
          </a:p>
          <a:p>
            <a:r>
              <a:rPr lang="en-US" sz="3200" dirty="0" smtClean="0">
                <a:solidFill>
                  <a:srgbClr val="FF0000"/>
                </a:solidFill>
              </a:rPr>
              <a:t>depopulate: </a:t>
            </a:r>
            <a:r>
              <a:rPr lang="en-US" sz="3200" b="1" dirty="0" smtClean="0"/>
              <a:t>de </a:t>
            </a:r>
            <a:r>
              <a:rPr lang="en-US" sz="3200" dirty="0" smtClean="0"/>
              <a:t>(down, from) </a:t>
            </a:r>
            <a:r>
              <a:rPr lang="en-US" sz="3200" b="1" dirty="0" err="1" smtClean="0"/>
              <a:t>popul</a:t>
            </a:r>
            <a:r>
              <a:rPr lang="en-US" sz="3200" b="1" dirty="0" smtClean="0"/>
              <a:t> </a:t>
            </a:r>
            <a:r>
              <a:rPr lang="en-US" sz="3200" dirty="0" smtClean="0"/>
              <a:t>(people) </a:t>
            </a:r>
            <a:r>
              <a:rPr lang="en-US" sz="3200" b="1" dirty="0" smtClean="0"/>
              <a:t>ate </a:t>
            </a:r>
            <a:r>
              <a:rPr lang="en-US" sz="3200" dirty="0" smtClean="0"/>
              <a:t>(make, cause) </a:t>
            </a:r>
          </a:p>
          <a:p>
            <a:r>
              <a:rPr lang="en-US" sz="3200" dirty="0" err="1" smtClean="0">
                <a:solidFill>
                  <a:srgbClr val="FF0000"/>
                </a:solidFill>
              </a:rPr>
              <a:t>vox</a:t>
            </a:r>
            <a:r>
              <a:rPr lang="en-US" sz="3200" dirty="0" smtClean="0">
                <a:solidFill>
                  <a:srgbClr val="FF0000"/>
                </a:solidFill>
              </a:rPr>
              <a:t> </a:t>
            </a:r>
            <a:r>
              <a:rPr lang="en-US" sz="3200" dirty="0" err="1" smtClean="0">
                <a:solidFill>
                  <a:srgbClr val="FF0000"/>
                </a:solidFill>
              </a:rPr>
              <a:t>populi</a:t>
            </a:r>
            <a:r>
              <a:rPr lang="en-US" sz="3200" dirty="0" smtClean="0">
                <a:solidFill>
                  <a:srgbClr val="FF0000"/>
                </a:solidFill>
              </a:rPr>
              <a:t>: </a:t>
            </a:r>
            <a:r>
              <a:rPr lang="en-US" sz="3200" b="1" dirty="0" err="1" smtClean="0"/>
              <a:t>vox</a:t>
            </a:r>
            <a:r>
              <a:rPr lang="en-US" sz="3200" b="1" dirty="0" smtClean="0"/>
              <a:t> </a:t>
            </a:r>
            <a:r>
              <a:rPr lang="en-US" sz="3200" dirty="0" smtClean="0"/>
              <a:t>(voice) </a:t>
            </a:r>
            <a:r>
              <a:rPr lang="en-US" sz="3200" b="1" dirty="0" err="1" smtClean="0"/>
              <a:t>populi</a:t>
            </a:r>
            <a:r>
              <a:rPr lang="en-US" sz="3200" b="1" dirty="0" smtClean="0"/>
              <a:t> </a:t>
            </a:r>
            <a:r>
              <a:rPr lang="en-US" sz="3200" dirty="0" smtClean="0"/>
              <a:t>(people)-"voice of the people"; popular opinion </a:t>
            </a:r>
            <a:br>
              <a:rPr lang="en-US" sz="3200" dirty="0" smtClean="0"/>
            </a:br>
            <a:r>
              <a:rPr lang="en-US" sz="3200" b="1" dirty="0" smtClean="0"/>
              <a:t>[Note: demos] </a:t>
            </a:r>
          </a:p>
          <a:p>
            <a:r>
              <a:rPr lang="en-US" sz="3200" b="1" dirty="0" smtClean="0"/>
              <a:t>Because East and South Rowan were so large, they  were depopulated to form Carson High.</a:t>
            </a:r>
            <a:endParaRPr lang="en-US" sz="3200"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
            </a:r>
            <a:br>
              <a:rPr lang="en-US" b="1" dirty="0" smtClean="0"/>
            </a:br>
            <a:r>
              <a:rPr lang="en-US" b="1" dirty="0" smtClean="0"/>
              <a:t/>
            </a:r>
            <a:br>
              <a:rPr lang="en-US" b="1" dirty="0" smtClean="0"/>
            </a:br>
            <a:r>
              <a:rPr lang="en-US" dirty="0" smtClean="0"/>
              <a:t/>
            </a:r>
            <a:br>
              <a:rPr lang="en-US" dirty="0" smtClean="0"/>
            </a:br>
            <a:r>
              <a:rPr lang="en-US" dirty="0" smtClean="0"/>
              <a:t/>
            </a:r>
            <a:br>
              <a:rPr lang="en-US" dirty="0" smtClean="0"/>
            </a:br>
            <a:r>
              <a:rPr lang="en-US" dirty="0" err="1" smtClean="0"/>
              <a:t>pyro</a:t>
            </a:r>
            <a:r>
              <a:rPr lang="en-US" dirty="0" smtClean="0"/>
              <a:t>                                                  fire</a:t>
            </a:r>
            <a:endParaRPr lang="en-US" dirty="0"/>
          </a:p>
        </p:txBody>
      </p:sp>
      <p:sp>
        <p:nvSpPr>
          <p:cNvPr id="3" name="Content Placeholder 2"/>
          <p:cNvSpPr>
            <a:spLocks noGrp="1"/>
          </p:cNvSpPr>
          <p:nvPr>
            <p:ph sz="quarter" idx="1"/>
          </p:nvPr>
        </p:nvSpPr>
        <p:spPr/>
        <p:txBody>
          <a:bodyPr>
            <a:noAutofit/>
          </a:bodyPr>
          <a:lstStyle/>
          <a:p>
            <a:r>
              <a:rPr lang="en-US" sz="3600" dirty="0" smtClean="0">
                <a:solidFill>
                  <a:srgbClr val="FF0000"/>
                </a:solidFill>
              </a:rPr>
              <a:t>pyre: </a:t>
            </a:r>
            <a:r>
              <a:rPr lang="en-US" sz="3600" b="1" dirty="0" err="1" smtClean="0"/>
              <a:t>pyr</a:t>
            </a:r>
            <a:r>
              <a:rPr lang="en-US" sz="3600" b="1" dirty="0" smtClean="0"/>
              <a:t> </a:t>
            </a:r>
            <a:r>
              <a:rPr lang="en-US" sz="3600" dirty="0" smtClean="0"/>
              <a:t>(fire) </a:t>
            </a:r>
          </a:p>
          <a:p>
            <a:r>
              <a:rPr lang="en-US" sz="3600" dirty="0" err="1" smtClean="0">
                <a:solidFill>
                  <a:srgbClr val="FF0000"/>
                </a:solidFill>
              </a:rPr>
              <a:t>pyrogenic</a:t>
            </a:r>
            <a:r>
              <a:rPr lang="en-US" sz="3600" dirty="0" smtClean="0">
                <a:solidFill>
                  <a:srgbClr val="FF0000"/>
                </a:solidFill>
              </a:rPr>
              <a:t>: </a:t>
            </a:r>
            <a:r>
              <a:rPr lang="en-US" sz="3600" b="1" dirty="0" err="1" smtClean="0"/>
              <a:t>pyro</a:t>
            </a:r>
            <a:r>
              <a:rPr lang="en-US" sz="3600" b="1" dirty="0" smtClean="0"/>
              <a:t> </a:t>
            </a:r>
            <a:r>
              <a:rPr lang="en-US" sz="3600" dirty="0" smtClean="0"/>
              <a:t>(fire) </a:t>
            </a:r>
            <a:r>
              <a:rPr lang="en-US" sz="3600" b="1" dirty="0" smtClean="0"/>
              <a:t>gen </a:t>
            </a:r>
            <a:r>
              <a:rPr lang="en-US" sz="3600" dirty="0" smtClean="0"/>
              <a:t>(start, begin) </a:t>
            </a:r>
            <a:r>
              <a:rPr lang="en-US" sz="3600" b="1" dirty="0" err="1" smtClean="0"/>
              <a:t>ic</a:t>
            </a:r>
            <a:r>
              <a:rPr lang="en-US" sz="3600" b="1" dirty="0" smtClean="0"/>
              <a:t> </a:t>
            </a:r>
            <a:r>
              <a:rPr lang="en-US" sz="3600" dirty="0" smtClean="0"/>
              <a:t>(related to) </a:t>
            </a:r>
            <a:br>
              <a:rPr lang="en-US" sz="3600" dirty="0" smtClean="0"/>
            </a:br>
            <a:r>
              <a:rPr lang="en-US" sz="3600" dirty="0" err="1" smtClean="0">
                <a:solidFill>
                  <a:srgbClr val="FF0000"/>
                </a:solidFill>
              </a:rPr>
              <a:t>pyrophobia</a:t>
            </a:r>
            <a:r>
              <a:rPr lang="en-US" sz="3600" dirty="0" smtClean="0">
                <a:solidFill>
                  <a:srgbClr val="FF0000"/>
                </a:solidFill>
              </a:rPr>
              <a:t>: </a:t>
            </a:r>
            <a:r>
              <a:rPr lang="en-US" sz="3600" b="1" dirty="0" err="1" smtClean="0"/>
              <a:t>pyro</a:t>
            </a:r>
            <a:r>
              <a:rPr lang="en-US" sz="3600" b="1" dirty="0" smtClean="0"/>
              <a:t> </a:t>
            </a:r>
            <a:r>
              <a:rPr lang="en-US" sz="3600" dirty="0" smtClean="0"/>
              <a:t>(fire) </a:t>
            </a:r>
            <a:r>
              <a:rPr lang="en-US" sz="3600" b="1" dirty="0" smtClean="0"/>
              <a:t>phobia </a:t>
            </a:r>
            <a:r>
              <a:rPr lang="en-US" sz="3600" dirty="0" smtClean="0"/>
              <a:t>(fear of) </a:t>
            </a:r>
          </a:p>
          <a:p>
            <a:r>
              <a:rPr lang="en-US" sz="3600" dirty="0" smtClean="0"/>
              <a:t>Because I saw the </a:t>
            </a:r>
            <a:r>
              <a:rPr lang="en-US" sz="3600" dirty="0" err="1" smtClean="0"/>
              <a:t>Graylyn</a:t>
            </a:r>
            <a:r>
              <a:rPr lang="en-US" sz="3600" dirty="0" smtClean="0"/>
              <a:t> Estate burn when I was young, I have developed </a:t>
            </a:r>
            <a:r>
              <a:rPr lang="en-US" sz="3600" dirty="0" err="1" smtClean="0"/>
              <a:t>pyrophobia</a:t>
            </a:r>
            <a:r>
              <a:rPr lang="en-US" sz="3600" dirty="0" smtClean="0"/>
              <a:t> and carefully check all electrical appliances before I leave home for vacations.</a:t>
            </a:r>
            <a:endParaRPr lang="en-US"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Sol                                            </a:t>
            </a:r>
            <a:r>
              <a:rPr lang="en-US" b="1" i="1" dirty="0" smtClean="0"/>
              <a:t>alone</a:t>
            </a:r>
            <a:endParaRPr lang="en-US" dirty="0"/>
          </a:p>
        </p:txBody>
      </p:sp>
      <p:sp>
        <p:nvSpPr>
          <p:cNvPr id="5" name="Text Placeholder 4"/>
          <p:cNvSpPr>
            <a:spLocks noGrp="1"/>
          </p:cNvSpPr>
          <p:nvPr>
            <p:ph type="body" idx="1"/>
          </p:nvPr>
        </p:nvSpPr>
        <p:spPr>
          <a:xfrm>
            <a:off x="722312" y="2547938"/>
            <a:ext cx="7964487" cy="3929062"/>
          </a:xfrm>
        </p:spPr>
        <p:txBody>
          <a:bodyPr>
            <a:normAutofit lnSpcReduction="10000"/>
          </a:bodyPr>
          <a:lstStyle/>
          <a:p>
            <a:r>
              <a:rPr lang="en-US" sz="2800" dirty="0" smtClean="0">
                <a:solidFill>
                  <a:srgbClr val="FF0000"/>
                </a:solidFill>
              </a:rPr>
              <a:t>desolate: </a:t>
            </a:r>
            <a:r>
              <a:rPr lang="en-US" sz="2800" b="1" dirty="0" smtClean="0"/>
              <a:t>de </a:t>
            </a:r>
            <a:r>
              <a:rPr lang="en-US" sz="2800" dirty="0" smtClean="0"/>
              <a:t>(down, from) </a:t>
            </a:r>
            <a:r>
              <a:rPr lang="en-US" sz="2800" b="1" dirty="0" smtClean="0"/>
              <a:t>sol </a:t>
            </a:r>
            <a:r>
              <a:rPr lang="en-US" sz="2800" dirty="0" smtClean="0"/>
              <a:t>(alone) </a:t>
            </a:r>
            <a:r>
              <a:rPr lang="en-US" sz="2800" b="1" dirty="0" smtClean="0"/>
              <a:t>ate </a:t>
            </a:r>
            <a:r>
              <a:rPr lang="en-US" sz="2800" dirty="0" smtClean="0"/>
              <a:t>(characterized by) </a:t>
            </a:r>
          </a:p>
          <a:p>
            <a:r>
              <a:rPr lang="en-US" sz="2800" dirty="0" smtClean="0">
                <a:solidFill>
                  <a:srgbClr val="FF0000"/>
                </a:solidFill>
              </a:rPr>
              <a:t>soliloquy: </a:t>
            </a:r>
            <a:r>
              <a:rPr lang="en-US" sz="2800" b="1" dirty="0" smtClean="0"/>
              <a:t>sol </a:t>
            </a:r>
            <a:r>
              <a:rPr lang="en-US" sz="2800" dirty="0" smtClean="0"/>
              <a:t>(alone) </a:t>
            </a:r>
            <a:r>
              <a:rPr lang="en-US" sz="2800" b="1" dirty="0" err="1" smtClean="0"/>
              <a:t>loquy</a:t>
            </a:r>
            <a:r>
              <a:rPr lang="en-US" sz="2800" b="1" dirty="0" smtClean="0"/>
              <a:t> </a:t>
            </a:r>
            <a:r>
              <a:rPr lang="en-US" sz="2800" dirty="0" smtClean="0"/>
              <a:t>(talk) </a:t>
            </a:r>
          </a:p>
          <a:p>
            <a:endParaRPr lang="en-US" sz="2800" dirty="0" smtClean="0"/>
          </a:p>
          <a:p>
            <a:r>
              <a:rPr lang="en-US" sz="2800" dirty="0" smtClean="0"/>
              <a:t>Hamlet the protagonist in Shakespeare’s greatest tragedy was desolate due to his mother marrying his uncle, who is  his dead father’s brother. When he was at the wedding, he delivered what has become a very famous soliloquy which speaks of his sadness.</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subTitle" idx="1"/>
          </p:nvPr>
        </p:nvSpPr>
        <p:spPr>
          <a:xfrm>
            <a:off x="1295400" y="3200400"/>
            <a:ext cx="6705600" cy="3429000"/>
          </a:xfrm>
        </p:spPr>
        <p:txBody>
          <a:bodyPr>
            <a:normAutofit fontScale="85000" lnSpcReduction="20000"/>
          </a:bodyPr>
          <a:lstStyle/>
          <a:p>
            <a:r>
              <a:rPr lang="en-US" sz="3600" dirty="0" smtClean="0">
                <a:solidFill>
                  <a:srgbClr val="FF0000"/>
                </a:solidFill>
              </a:rPr>
              <a:t>solar: </a:t>
            </a:r>
            <a:r>
              <a:rPr lang="en-US" sz="3600" b="1" dirty="0" smtClean="0"/>
              <a:t>sol </a:t>
            </a:r>
            <a:r>
              <a:rPr lang="en-US" sz="3600" dirty="0" smtClean="0"/>
              <a:t>(sun) </a:t>
            </a:r>
            <a:r>
              <a:rPr lang="en-US" sz="3600" b="1" dirty="0" err="1" smtClean="0"/>
              <a:t>ar</a:t>
            </a:r>
            <a:r>
              <a:rPr lang="en-US" sz="3600" b="1" dirty="0" smtClean="0"/>
              <a:t> </a:t>
            </a:r>
            <a:r>
              <a:rPr lang="en-US" sz="3600" dirty="0" smtClean="0"/>
              <a:t>(related to) </a:t>
            </a:r>
          </a:p>
          <a:p>
            <a:r>
              <a:rPr lang="en-US" sz="3600" dirty="0" smtClean="0">
                <a:solidFill>
                  <a:srgbClr val="FF0000"/>
                </a:solidFill>
              </a:rPr>
              <a:t>solarium: </a:t>
            </a:r>
            <a:r>
              <a:rPr lang="en-US" sz="3600" b="1" dirty="0" smtClean="0"/>
              <a:t>sol </a:t>
            </a:r>
            <a:r>
              <a:rPr lang="en-US" sz="3600" dirty="0" smtClean="0"/>
              <a:t>(sun) </a:t>
            </a:r>
            <a:r>
              <a:rPr lang="en-US" sz="3600" b="1" dirty="0" err="1" smtClean="0"/>
              <a:t>arium</a:t>
            </a:r>
            <a:r>
              <a:rPr lang="en-US" sz="3600" b="1" dirty="0" smtClean="0"/>
              <a:t> </a:t>
            </a:r>
            <a:r>
              <a:rPr lang="en-US" sz="3600" dirty="0" smtClean="0"/>
              <a:t>(place where) </a:t>
            </a:r>
          </a:p>
          <a:p>
            <a:r>
              <a:rPr lang="en-US" sz="3600" dirty="0" smtClean="0">
                <a:solidFill>
                  <a:srgbClr val="FF0000"/>
                </a:solidFill>
              </a:rPr>
              <a:t>parasol: </a:t>
            </a:r>
            <a:r>
              <a:rPr lang="en-US" sz="3600" b="1" dirty="0" err="1" smtClean="0"/>
              <a:t>para</a:t>
            </a:r>
            <a:r>
              <a:rPr lang="en-US" sz="3600" b="1" dirty="0" smtClean="0"/>
              <a:t> </a:t>
            </a:r>
            <a:r>
              <a:rPr lang="en-US" sz="3600" dirty="0" smtClean="0"/>
              <a:t>(near, beside) </a:t>
            </a:r>
            <a:r>
              <a:rPr lang="en-US" sz="3600" b="1" dirty="0" smtClean="0"/>
              <a:t>sol </a:t>
            </a:r>
            <a:r>
              <a:rPr lang="en-US" sz="3600" dirty="0" smtClean="0"/>
              <a:t>(sun) </a:t>
            </a:r>
          </a:p>
          <a:p>
            <a:r>
              <a:rPr lang="en-US" sz="3600" b="1" dirty="0" smtClean="0"/>
              <a:t>[Note: </a:t>
            </a:r>
            <a:r>
              <a:rPr lang="en-US" sz="3600" b="1" dirty="0" err="1" smtClean="0"/>
              <a:t>helio</a:t>
            </a:r>
            <a:r>
              <a:rPr lang="en-US" sz="3600" b="1" dirty="0" smtClean="0"/>
              <a:t>]</a:t>
            </a:r>
          </a:p>
          <a:p>
            <a:r>
              <a:rPr lang="en-US" sz="3600" b="1" dirty="0" smtClean="0"/>
              <a:t>The White House has a solarium with many big plants where Presidents can go to enjoy the solar heat and see the world outside as if they were there. </a:t>
            </a:r>
            <a:endParaRPr lang="en-US" sz="3600" dirty="0" smtClean="0"/>
          </a:p>
          <a:p>
            <a:endParaRPr lang="en-US" dirty="0"/>
          </a:p>
        </p:txBody>
      </p:sp>
      <p:sp>
        <p:nvSpPr>
          <p:cNvPr id="2" name="Title 1"/>
          <p:cNvSpPr>
            <a:spLocks noGrp="1"/>
          </p:cNvSpPr>
          <p:nvPr>
            <p:ph type="ctrTitle"/>
          </p:nvPr>
        </p:nvSpPr>
        <p:spPr/>
        <p:txBody>
          <a:bodyPr/>
          <a:lstStyle/>
          <a:p>
            <a:r>
              <a:rPr lang="en-US" b="1" dirty="0" smtClean="0"/>
              <a:t>sol </a:t>
            </a:r>
            <a:r>
              <a:rPr lang="en-US" dirty="0" smtClean="0"/>
              <a:t>                                               </a:t>
            </a:r>
            <a:r>
              <a:rPr lang="en-US" b="1" i="1" dirty="0" smtClean="0"/>
              <a:t>sun</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961313" cy="2009775"/>
          </a:xfrm>
        </p:spPr>
        <p:txBody>
          <a:bodyPr/>
          <a:lstStyle/>
          <a:p>
            <a:r>
              <a:rPr lang="en-US" b="1" dirty="0" smtClean="0"/>
              <a:t>ten (</a:t>
            </a:r>
            <a:r>
              <a:rPr lang="en-US" b="1" dirty="0" err="1" smtClean="0"/>
              <a:t>tenu</a:t>
            </a:r>
            <a:r>
              <a:rPr lang="en-US" b="1" dirty="0" smtClean="0"/>
              <a:t>)                                    </a:t>
            </a:r>
            <a:r>
              <a:rPr lang="en-US" b="1" i="1" dirty="0" smtClean="0"/>
              <a:t>thin</a:t>
            </a:r>
            <a:endParaRPr lang="en-US" dirty="0"/>
          </a:p>
        </p:txBody>
      </p:sp>
      <p:sp>
        <p:nvSpPr>
          <p:cNvPr id="3" name="Text Placeholder 2"/>
          <p:cNvSpPr>
            <a:spLocks noGrp="1"/>
          </p:cNvSpPr>
          <p:nvPr>
            <p:ph type="body" idx="1"/>
          </p:nvPr>
        </p:nvSpPr>
        <p:spPr>
          <a:xfrm>
            <a:off x="722312" y="2547938"/>
            <a:ext cx="7812087" cy="3929062"/>
          </a:xfrm>
        </p:spPr>
        <p:txBody>
          <a:bodyPr>
            <a:normAutofit lnSpcReduction="10000"/>
          </a:bodyPr>
          <a:lstStyle/>
          <a:p>
            <a:r>
              <a:rPr lang="en-US" dirty="0" smtClean="0">
                <a:solidFill>
                  <a:srgbClr val="FF0000"/>
                </a:solidFill>
              </a:rPr>
              <a:t>tenuous: </a:t>
            </a:r>
            <a:r>
              <a:rPr lang="en-US" b="1" dirty="0" err="1" smtClean="0"/>
              <a:t>tenu</a:t>
            </a:r>
            <a:r>
              <a:rPr lang="en-US" b="1" dirty="0" smtClean="0"/>
              <a:t> </a:t>
            </a:r>
            <a:r>
              <a:rPr lang="en-US" dirty="0" smtClean="0"/>
              <a:t>(thin) </a:t>
            </a:r>
            <a:r>
              <a:rPr lang="en-US" b="1" dirty="0" err="1" smtClean="0"/>
              <a:t>ous</a:t>
            </a:r>
            <a:r>
              <a:rPr lang="en-US" b="1" dirty="0" smtClean="0"/>
              <a:t> </a:t>
            </a:r>
            <a:r>
              <a:rPr lang="en-US" dirty="0" smtClean="0"/>
              <a:t>(full of)-having little substance; weak </a:t>
            </a:r>
          </a:p>
          <a:p>
            <a:r>
              <a:rPr lang="en-US" dirty="0" smtClean="0">
                <a:solidFill>
                  <a:srgbClr val="FF0000"/>
                </a:solidFill>
              </a:rPr>
              <a:t>attenuate: </a:t>
            </a:r>
            <a:r>
              <a:rPr lang="en-US" b="1" dirty="0" smtClean="0"/>
              <a:t>at </a:t>
            </a:r>
            <a:r>
              <a:rPr lang="en-US" dirty="0" smtClean="0"/>
              <a:t>(very) </a:t>
            </a:r>
            <a:r>
              <a:rPr lang="en-US" b="1" dirty="0" err="1" smtClean="0"/>
              <a:t>tenu</a:t>
            </a:r>
            <a:r>
              <a:rPr lang="en-US" b="1" dirty="0" smtClean="0"/>
              <a:t> </a:t>
            </a:r>
            <a:r>
              <a:rPr lang="en-US" dirty="0" smtClean="0"/>
              <a:t>(thin) </a:t>
            </a:r>
            <a:r>
              <a:rPr lang="en-US" b="1" dirty="0" smtClean="0"/>
              <a:t>ate </a:t>
            </a:r>
            <a:r>
              <a:rPr lang="en-US" dirty="0" smtClean="0"/>
              <a:t>(make)-to reduce or weaken </a:t>
            </a:r>
          </a:p>
          <a:p>
            <a:r>
              <a:rPr lang="en-US" dirty="0" smtClean="0">
                <a:solidFill>
                  <a:srgbClr val="FF0000"/>
                </a:solidFill>
              </a:rPr>
              <a:t>extenuate: </a:t>
            </a:r>
            <a:r>
              <a:rPr lang="en-US" b="1" dirty="0" smtClean="0"/>
              <a:t>ex </a:t>
            </a:r>
            <a:r>
              <a:rPr lang="en-US" dirty="0" smtClean="0"/>
              <a:t>(out) </a:t>
            </a:r>
            <a:r>
              <a:rPr lang="en-US" b="1" dirty="0" err="1" smtClean="0"/>
              <a:t>tenu</a:t>
            </a:r>
            <a:r>
              <a:rPr lang="en-US" b="1" dirty="0" smtClean="0"/>
              <a:t> </a:t>
            </a:r>
            <a:r>
              <a:rPr lang="en-US" dirty="0" smtClean="0"/>
              <a:t>(thin) </a:t>
            </a:r>
            <a:r>
              <a:rPr lang="en-US" b="1" dirty="0" smtClean="0"/>
              <a:t>ate </a:t>
            </a:r>
            <a:r>
              <a:rPr lang="en-US" dirty="0" smtClean="0"/>
              <a:t>(make)-to reduce in seriousness with excuses </a:t>
            </a:r>
          </a:p>
          <a:p>
            <a:r>
              <a:rPr lang="en-US" b="1" dirty="0" smtClean="0"/>
              <a:t>[Note: </a:t>
            </a:r>
            <a:r>
              <a:rPr lang="en-US" dirty="0" smtClean="0"/>
              <a:t>Do </a:t>
            </a:r>
            <a:r>
              <a:rPr lang="en-US" sz="2800" dirty="0" smtClean="0"/>
              <a:t>not confuse with </a:t>
            </a:r>
            <a:r>
              <a:rPr lang="en-US" sz="2800" b="1" dirty="0" smtClean="0"/>
              <a:t>ten </a:t>
            </a:r>
            <a:r>
              <a:rPr lang="en-US" sz="2800" dirty="0" smtClean="0"/>
              <a:t>(hold) and </a:t>
            </a:r>
            <a:r>
              <a:rPr lang="en-US" sz="2800" b="1" dirty="0" smtClean="0"/>
              <a:t>tend, tens </a:t>
            </a:r>
            <a:r>
              <a:rPr lang="en-US" sz="2800" dirty="0" smtClean="0"/>
              <a:t>(stretch).] </a:t>
            </a:r>
          </a:p>
          <a:p>
            <a:r>
              <a:rPr lang="en-US" sz="2800" dirty="0" smtClean="0"/>
              <a:t>Many students say that they are tardy due to such extenuating circumstances as crowded hallways or teachers who do not let classes go on time. </a:t>
            </a:r>
          </a:p>
          <a:p>
            <a:endParaRPr lang="en-US" sz="2800"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tom (</a:t>
            </a:r>
            <a:r>
              <a:rPr lang="en-US" b="1" dirty="0" err="1" smtClean="0"/>
              <a:t>tomy</a:t>
            </a:r>
            <a:r>
              <a:rPr lang="en-US" b="1" dirty="0" smtClean="0"/>
              <a:t>)                                    cut</a:t>
            </a:r>
            <a:endParaRPr lang="en-US" dirty="0"/>
          </a:p>
        </p:txBody>
      </p:sp>
      <p:sp>
        <p:nvSpPr>
          <p:cNvPr id="3" name="Text Placeholder 2"/>
          <p:cNvSpPr>
            <a:spLocks noGrp="1"/>
          </p:cNvSpPr>
          <p:nvPr>
            <p:ph type="body" idx="1"/>
          </p:nvPr>
        </p:nvSpPr>
        <p:spPr>
          <a:xfrm>
            <a:off x="722312" y="2547938"/>
            <a:ext cx="7812087" cy="4081462"/>
          </a:xfrm>
        </p:spPr>
        <p:txBody>
          <a:bodyPr/>
          <a:lstStyle/>
          <a:p>
            <a:r>
              <a:rPr lang="en-US" sz="2800" dirty="0" smtClean="0">
                <a:solidFill>
                  <a:srgbClr val="FF0000"/>
                </a:solidFill>
              </a:rPr>
              <a:t>atom: </a:t>
            </a:r>
            <a:r>
              <a:rPr lang="en-US" sz="2800" dirty="0" smtClean="0"/>
              <a:t>a (not) </a:t>
            </a:r>
            <a:r>
              <a:rPr lang="en-US" sz="2800" b="1" dirty="0" smtClean="0"/>
              <a:t>tom </a:t>
            </a:r>
            <a:r>
              <a:rPr lang="en-US" sz="2800" dirty="0" smtClean="0"/>
              <a:t>(cut) </a:t>
            </a:r>
          </a:p>
          <a:p>
            <a:r>
              <a:rPr lang="en-US" sz="2800" dirty="0" smtClean="0">
                <a:solidFill>
                  <a:srgbClr val="FF0000"/>
                </a:solidFill>
              </a:rPr>
              <a:t>anatomy: </a:t>
            </a:r>
            <a:r>
              <a:rPr lang="en-US" sz="2800" b="1" dirty="0" err="1" smtClean="0"/>
              <a:t>ana</a:t>
            </a:r>
            <a:r>
              <a:rPr lang="en-US" sz="2800" b="1" dirty="0" smtClean="0"/>
              <a:t> </a:t>
            </a:r>
            <a:r>
              <a:rPr lang="en-US" sz="2800" dirty="0" smtClean="0"/>
              <a:t>(apart, through) </a:t>
            </a:r>
            <a:r>
              <a:rPr lang="en-US" sz="2800" b="1" dirty="0" err="1" smtClean="0"/>
              <a:t>tomy</a:t>
            </a:r>
            <a:r>
              <a:rPr lang="en-US" sz="2800" b="1" dirty="0" smtClean="0"/>
              <a:t> </a:t>
            </a:r>
            <a:r>
              <a:rPr lang="en-US" sz="2800" dirty="0" smtClean="0"/>
              <a:t>(cut) </a:t>
            </a:r>
          </a:p>
          <a:p>
            <a:r>
              <a:rPr lang="en-US" sz="2800" dirty="0" smtClean="0">
                <a:solidFill>
                  <a:srgbClr val="FF0000"/>
                </a:solidFill>
              </a:rPr>
              <a:t>dichotomy: </a:t>
            </a:r>
            <a:r>
              <a:rPr lang="en-US" sz="2800" b="1" dirty="0" err="1" smtClean="0"/>
              <a:t>dicho</a:t>
            </a:r>
            <a:r>
              <a:rPr lang="en-US" sz="2800" b="1" dirty="0" smtClean="0"/>
              <a:t> </a:t>
            </a:r>
            <a:r>
              <a:rPr lang="en-US" sz="2800" dirty="0" smtClean="0"/>
              <a:t>(two) </a:t>
            </a:r>
            <a:r>
              <a:rPr lang="en-US" sz="2800" b="1" dirty="0" err="1" smtClean="0"/>
              <a:t>tomy</a:t>
            </a:r>
            <a:r>
              <a:rPr lang="en-US" sz="2800" b="1" dirty="0" smtClean="0"/>
              <a:t> </a:t>
            </a:r>
            <a:r>
              <a:rPr lang="en-US" sz="2800" dirty="0" smtClean="0"/>
              <a:t>(cut) </a:t>
            </a:r>
          </a:p>
          <a:p>
            <a:endParaRPr lang="en-US" sz="2800" dirty="0" smtClean="0"/>
          </a:p>
          <a:p>
            <a:r>
              <a:rPr lang="en-US" sz="2800" dirty="0" smtClean="0"/>
              <a:t>The study of human anatomy is the study of each of the separate parts of the body, cut away from unrelated parts and examined closely.</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609600" y="3200400"/>
            <a:ext cx="7696200" cy="3276600"/>
          </a:xfrm>
        </p:spPr>
        <p:txBody>
          <a:bodyPr>
            <a:normAutofit/>
          </a:bodyPr>
          <a:lstStyle/>
          <a:p>
            <a:r>
              <a:rPr lang="en-US" dirty="0" smtClean="0">
                <a:solidFill>
                  <a:srgbClr val="FF0000"/>
                </a:solidFill>
              </a:rPr>
              <a:t>victor: </a:t>
            </a:r>
            <a:r>
              <a:rPr lang="en-US" b="1" dirty="0" err="1" smtClean="0"/>
              <a:t>viet</a:t>
            </a:r>
            <a:r>
              <a:rPr lang="en-US" b="1" dirty="0" smtClean="0"/>
              <a:t> </a:t>
            </a:r>
            <a:r>
              <a:rPr lang="en-US" dirty="0" smtClean="0"/>
              <a:t>(conquer) </a:t>
            </a:r>
            <a:r>
              <a:rPr lang="en-US" b="1" dirty="0" smtClean="0"/>
              <a:t>or </a:t>
            </a:r>
            <a:r>
              <a:rPr lang="en-US" dirty="0" smtClean="0"/>
              <a:t>(one who) </a:t>
            </a:r>
          </a:p>
          <a:p>
            <a:r>
              <a:rPr lang="en-US" dirty="0" smtClean="0">
                <a:solidFill>
                  <a:srgbClr val="FF0000"/>
                </a:solidFill>
              </a:rPr>
              <a:t>convince: </a:t>
            </a:r>
            <a:r>
              <a:rPr lang="en-US" b="1" dirty="0" smtClean="0"/>
              <a:t>con </a:t>
            </a:r>
            <a:r>
              <a:rPr lang="en-US" dirty="0" smtClean="0"/>
              <a:t>(together, with) </a:t>
            </a:r>
            <a:r>
              <a:rPr lang="en-US" b="1" dirty="0" smtClean="0"/>
              <a:t>vine </a:t>
            </a:r>
            <a:r>
              <a:rPr lang="en-US" dirty="0" smtClean="0"/>
              <a:t>(show conclusively) </a:t>
            </a:r>
            <a:br>
              <a:rPr lang="en-US" dirty="0" smtClean="0"/>
            </a:br>
            <a:r>
              <a:rPr lang="en-US" dirty="0" smtClean="0">
                <a:solidFill>
                  <a:srgbClr val="FF0000"/>
                </a:solidFill>
              </a:rPr>
              <a:t>invincible: </a:t>
            </a:r>
            <a:r>
              <a:rPr lang="en-US" b="1" dirty="0" smtClean="0"/>
              <a:t>in </a:t>
            </a:r>
            <a:r>
              <a:rPr lang="en-US" dirty="0" smtClean="0"/>
              <a:t>(not) </a:t>
            </a:r>
            <a:r>
              <a:rPr lang="en-US" b="1" dirty="0" smtClean="0"/>
              <a:t>vine </a:t>
            </a:r>
            <a:r>
              <a:rPr lang="en-US" dirty="0" smtClean="0"/>
              <a:t>(conquer) </a:t>
            </a:r>
            <a:r>
              <a:rPr lang="en-US" b="1" dirty="0" err="1" smtClean="0"/>
              <a:t>ible</a:t>
            </a:r>
            <a:r>
              <a:rPr lang="en-US" b="1" dirty="0" smtClean="0"/>
              <a:t> </a:t>
            </a:r>
            <a:r>
              <a:rPr lang="en-US" dirty="0" smtClean="0"/>
              <a:t>(able) </a:t>
            </a:r>
          </a:p>
          <a:p>
            <a:endParaRPr lang="en-US" dirty="0" smtClean="0"/>
          </a:p>
          <a:p>
            <a:r>
              <a:rPr lang="en-US" dirty="0" smtClean="0"/>
              <a:t>I hope to convince you that English is a wonderfully analytic course with much to </a:t>
            </a:r>
            <a:r>
              <a:rPr lang="en-US" smtClean="0"/>
              <a:t>think about.</a:t>
            </a:r>
            <a:endParaRPr lang="en-US" dirty="0" smtClean="0"/>
          </a:p>
          <a:p>
            <a:endParaRPr lang="en-US" dirty="0"/>
          </a:p>
        </p:txBody>
      </p:sp>
      <p:sp>
        <p:nvSpPr>
          <p:cNvPr id="4" name="Title 3"/>
          <p:cNvSpPr>
            <a:spLocks noGrp="1"/>
          </p:cNvSpPr>
          <p:nvPr>
            <p:ph type="ctrTitle"/>
          </p:nvPr>
        </p:nvSpPr>
        <p:spPr/>
        <p:txBody>
          <a:bodyPr/>
          <a:lstStyle/>
          <a:p>
            <a:r>
              <a:rPr lang="en-US" b="1" dirty="0" smtClean="0"/>
              <a:t>viet (vine) </a:t>
            </a:r>
            <a:r>
              <a:rPr lang="en-US" b="1" i="1" dirty="0" smtClean="0"/>
              <a:t>conquer, show conclusively </a:t>
            </a:r>
            <a:r>
              <a:rPr lang="en-US" dirty="0" smtClean="0"/>
              <a:t/>
            </a:r>
            <a:br>
              <a:rPr lang="en-US" dirty="0" smtClean="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Note: </a:t>
            </a:r>
            <a:r>
              <a:rPr lang="en-US" b="1" dirty="0" err="1" smtClean="0"/>
              <a:t>Athlon</a:t>
            </a:r>
            <a:endParaRPr lang="en-US" dirty="0"/>
          </a:p>
        </p:txBody>
      </p:sp>
      <p:sp>
        <p:nvSpPr>
          <p:cNvPr id="3" name="Content Placeholder 2"/>
          <p:cNvSpPr>
            <a:spLocks noGrp="1"/>
          </p:cNvSpPr>
          <p:nvPr>
            <p:ph sz="quarter" idx="1"/>
          </p:nvPr>
        </p:nvSpPr>
        <p:spPr/>
        <p:txBody>
          <a:bodyPr>
            <a:normAutofit/>
          </a:bodyPr>
          <a:lstStyle/>
          <a:p>
            <a:r>
              <a:rPr lang="en-US" sz="4400" dirty="0" smtClean="0"/>
              <a:t>as in </a:t>
            </a:r>
            <a:r>
              <a:rPr lang="en-US" sz="4400" i="1" dirty="0" smtClean="0"/>
              <a:t>decathlon </a:t>
            </a:r>
            <a:r>
              <a:rPr lang="en-US" sz="4400" dirty="0" smtClean="0"/>
              <a:t>also means "to struggle or to contest." </a:t>
            </a:r>
            <a:endParaRPr lang="en-US" sz="4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95400" y="3200400"/>
            <a:ext cx="6858000" cy="2590800"/>
          </a:xfrm>
        </p:spPr>
        <p:txBody>
          <a:bodyPr>
            <a:noAutofit/>
          </a:bodyPr>
          <a:lstStyle/>
          <a:p>
            <a:r>
              <a:rPr lang="en-US" sz="3200" dirty="0" smtClean="0">
                <a:solidFill>
                  <a:srgbClr val="FF0000"/>
                </a:solidFill>
              </a:rPr>
              <a:t>barometer: </a:t>
            </a:r>
            <a:r>
              <a:rPr lang="en-US" sz="3200" b="1" dirty="0" err="1" smtClean="0"/>
              <a:t>baro</a:t>
            </a:r>
            <a:r>
              <a:rPr lang="en-US" sz="3200" b="1" dirty="0" smtClean="0"/>
              <a:t> </a:t>
            </a:r>
            <a:r>
              <a:rPr lang="en-US" sz="3200" dirty="0" smtClean="0"/>
              <a:t>(pressure) </a:t>
            </a:r>
            <a:r>
              <a:rPr lang="en-US" sz="3200" b="1" dirty="0" smtClean="0"/>
              <a:t>meter </a:t>
            </a:r>
            <a:r>
              <a:rPr lang="en-US" sz="3200" dirty="0" smtClean="0"/>
              <a:t>(measure) </a:t>
            </a:r>
          </a:p>
          <a:p>
            <a:r>
              <a:rPr lang="en-US" sz="3200" dirty="0" smtClean="0">
                <a:solidFill>
                  <a:srgbClr val="FF0000"/>
                </a:solidFill>
              </a:rPr>
              <a:t>barograph: </a:t>
            </a:r>
            <a:r>
              <a:rPr lang="en-US" sz="3200" b="1" dirty="0" err="1" smtClean="0"/>
              <a:t>baro</a:t>
            </a:r>
            <a:r>
              <a:rPr lang="en-US" sz="3200" b="1" dirty="0" smtClean="0"/>
              <a:t> </a:t>
            </a:r>
            <a:r>
              <a:rPr lang="en-US" sz="3200" dirty="0" smtClean="0"/>
              <a:t>(pressure) </a:t>
            </a:r>
            <a:r>
              <a:rPr lang="en-US" sz="3200" b="1" dirty="0" smtClean="0"/>
              <a:t>graph </a:t>
            </a:r>
            <a:r>
              <a:rPr lang="en-US" sz="3200" dirty="0" smtClean="0"/>
              <a:t>(write, record) </a:t>
            </a:r>
          </a:p>
          <a:p>
            <a:r>
              <a:rPr lang="en-US" sz="3200" dirty="0" smtClean="0">
                <a:solidFill>
                  <a:srgbClr val="FF0000"/>
                </a:solidFill>
              </a:rPr>
              <a:t>baritone: </a:t>
            </a:r>
            <a:r>
              <a:rPr lang="en-US" sz="3200" b="1" dirty="0" err="1" smtClean="0"/>
              <a:t>baro</a:t>
            </a:r>
            <a:r>
              <a:rPr lang="en-US" sz="3200" b="1" dirty="0" smtClean="0"/>
              <a:t> </a:t>
            </a:r>
            <a:r>
              <a:rPr lang="en-US" sz="3200" dirty="0" smtClean="0"/>
              <a:t>(weight, heavy) </a:t>
            </a:r>
            <a:r>
              <a:rPr lang="en-US" sz="3200" b="1" dirty="0" smtClean="0"/>
              <a:t>ton </a:t>
            </a:r>
            <a:r>
              <a:rPr lang="en-US" sz="3200" dirty="0" smtClean="0"/>
              <a:t>(sound) </a:t>
            </a:r>
          </a:p>
          <a:p>
            <a:endParaRPr lang="en-US" sz="800" dirty="0"/>
          </a:p>
        </p:txBody>
      </p:sp>
      <p:sp>
        <p:nvSpPr>
          <p:cNvPr id="3" name="Title 2"/>
          <p:cNvSpPr>
            <a:spLocks noGrp="1"/>
          </p:cNvSpPr>
          <p:nvPr>
            <p:ph type="ctrTitle"/>
          </p:nvPr>
        </p:nvSpPr>
        <p:spPr/>
        <p:txBody>
          <a:bodyPr>
            <a:normAutofit fontScale="90000"/>
          </a:bodyPr>
          <a:lstStyle/>
          <a:p>
            <a:r>
              <a:rPr lang="en-US" b="1" dirty="0" err="1" smtClean="0"/>
              <a:t>Baro</a:t>
            </a:r>
            <a:r>
              <a:rPr lang="en-US" b="1" dirty="0" smtClean="0"/>
              <a:t>                             </a:t>
            </a:r>
            <a:r>
              <a:rPr lang="en-US" b="1" i="1" dirty="0" smtClean="0"/>
              <a:t>weight, pressure </a:t>
            </a:r>
            <a:r>
              <a:rPr lang="en-US" dirty="0" smtClean="0"/>
              <a:t/>
            </a:r>
            <a:br>
              <a:rPr lang="en-US"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br>
              <a:rPr lang="en-US" dirty="0" smtClean="0"/>
            </a:br>
            <a:r>
              <a:rPr lang="en-US" dirty="0" smtClean="0"/>
              <a:t/>
            </a:r>
            <a:br>
              <a:rPr lang="en-US" dirty="0" smtClean="0"/>
            </a:br>
            <a:r>
              <a:rPr lang="en-US" b="1" dirty="0" err="1" smtClean="0"/>
              <a:t>cereb</a:t>
            </a:r>
            <a:r>
              <a:rPr lang="en-US" b="1" dirty="0" smtClean="0"/>
              <a:t>   </a:t>
            </a:r>
            <a:r>
              <a:rPr lang="en-US" dirty="0" smtClean="0"/>
              <a:t>                                           </a:t>
            </a:r>
            <a:r>
              <a:rPr lang="en-US" b="1" i="1" dirty="0" smtClean="0"/>
              <a:t>brain </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fontScale="92500" lnSpcReduction="10000"/>
          </a:bodyPr>
          <a:lstStyle/>
          <a:p>
            <a:endParaRPr lang="en-US" b="1" dirty="0" smtClean="0"/>
          </a:p>
          <a:p>
            <a:r>
              <a:rPr lang="en-US" sz="3600" dirty="0" smtClean="0"/>
              <a:t>cerebellum: </a:t>
            </a:r>
            <a:r>
              <a:rPr lang="en-US" sz="3600" b="1" dirty="0" err="1" smtClean="0"/>
              <a:t>cereb</a:t>
            </a:r>
            <a:r>
              <a:rPr lang="en-US" sz="3600" b="1" dirty="0" smtClean="0"/>
              <a:t> </a:t>
            </a:r>
            <a:r>
              <a:rPr lang="en-US" sz="3600" dirty="0" smtClean="0"/>
              <a:t>(brain)-part that controls voluntary movement, posture,  </a:t>
            </a:r>
            <a:br>
              <a:rPr lang="en-US" sz="3600" dirty="0" smtClean="0"/>
            </a:br>
            <a:r>
              <a:rPr lang="en-US" sz="3600" dirty="0" smtClean="0"/>
              <a:t>equilibrium </a:t>
            </a:r>
          </a:p>
          <a:p>
            <a:r>
              <a:rPr lang="en-US" sz="3600" dirty="0" smtClean="0"/>
              <a:t>cerebral: </a:t>
            </a:r>
            <a:r>
              <a:rPr lang="en-US" sz="3600" b="1" dirty="0" err="1" smtClean="0"/>
              <a:t>cereb</a:t>
            </a:r>
            <a:r>
              <a:rPr lang="en-US" sz="3600" b="1" dirty="0" smtClean="0"/>
              <a:t> </a:t>
            </a:r>
            <a:r>
              <a:rPr lang="en-US" sz="3600" dirty="0" smtClean="0"/>
              <a:t>(brain) </a:t>
            </a:r>
            <a:r>
              <a:rPr lang="en-US" sz="3600" b="1" dirty="0" smtClean="0"/>
              <a:t>al </a:t>
            </a:r>
            <a:r>
              <a:rPr lang="en-US" sz="3600" dirty="0" smtClean="0"/>
              <a:t>(related or pertaining to) </a:t>
            </a:r>
          </a:p>
          <a:p>
            <a:r>
              <a:rPr lang="en-US" sz="3600" dirty="0" smtClean="0"/>
              <a:t>cerebrate: </a:t>
            </a:r>
            <a:r>
              <a:rPr lang="en-US" sz="3600" b="1" dirty="0" err="1" smtClean="0"/>
              <a:t>cereb</a:t>
            </a:r>
            <a:r>
              <a:rPr lang="en-US" sz="3600" b="1" dirty="0" smtClean="0"/>
              <a:t> </a:t>
            </a:r>
            <a:r>
              <a:rPr lang="en-US" sz="3600" dirty="0" smtClean="0"/>
              <a:t>(brain) </a:t>
            </a:r>
            <a:r>
              <a:rPr lang="en-US" sz="3600" b="1" dirty="0" smtClean="0"/>
              <a:t>ate </a:t>
            </a:r>
            <a:r>
              <a:rPr lang="en-US" sz="3600" dirty="0" smtClean="0"/>
              <a:t>(make, cause )-to think </a:t>
            </a:r>
          </a:p>
          <a:p>
            <a:r>
              <a:rPr lang="en-US" sz="3600" b="1" dirty="0" smtClean="0"/>
              <a:t>[Note: </a:t>
            </a:r>
            <a:r>
              <a:rPr lang="en-US" sz="3600" b="1" dirty="0" err="1" smtClean="0"/>
              <a:t>neuro</a:t>
            </a:r>
            <a:r>
              <a:rPr lang="en-US" sz="3600" b="1" dirty="0" smtClean="0"/>
              <a:t>] </a:t>
            </a:r>
            <a:endParaRPr lang="en-US" sz="3600"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clam (claim)</a:t>
            </a:r>
            <a:r>
              <a:rPr lang="en-US" b="1" i="1" dirty="0" smtClean="0"/>
              <a:t>              shout, cry out </a:t>
            </a:r>
            <a:endParaRPr lang="en-US" dirty="0"/>
          </a:p>
        </p:txBody>
      </p:sp>
      <p:sp>
        <p:nvSpPr>
          <p:cNvPr id="3" name="Content Placeholder 2"/>
          <p:cNvSpPr>
            <a:spLocks noGrp="1"/>
          </p:cNvSpPr>
          <p:nvPr>
            <p:ph type="body" idx="1"/>
          </p:nvPr>
        </p:nvSpPr>
        <p:spPr>
          <a:xfrm>
            <a:off x="722312" y="2547938"/>
            <a:ext cx="7888287" cy="3776662"/>
          </a:xfrm>
        </p:spPr>
        <p:txBody>
          <a:bodyPr>
            <a:normAutofit fontScale="92500" lnSpcReduction="20000"/>
          </a:bodyPr>
          <a:lstStyle/>
          <a:p>
            <a:r>
              <a:rPr lang="en-US" sz="3600" dirty="0" smtClean="0">
                <a:solidFill>
                  <a:srgbClr val="FF0000"/>
                </a:solidFill>
              </a:rPr>
              <a:t>clamor: </a:t>
            </a:r>
            <a:r>
              <a:rPr lang="en-US" sz="3600" b="1" dirty="0" smtClean="0"/>
              <a:t>clam </a:t>
            </a:r>
            <a:r>
              <a:rPr lang="en-US" sz="3600" dirty="0" smtClean="0"/>
              <a:t>(shout) </a:t>
            </a:r>
            <a:r>
              <a:rPr lang="en-US" sz="3600" b="1" dirty="0" smtClean="0"/>
              <a:t>or </a:t>
            </a:r>
            <a:r>
              <a:rPr lang="en-US" sz="3600" dirty="0" smtClean="0"/>
              <a:t>(state, quality) </a:t>
            </a:r>
          </a:p>
          <a:p>
            <a:r>
              <a:rPr lang="en-US" sz="3600" dirty="0" smtClean="0">
                <a:solidFill>
                  <a:srgbClr val="FF0000"/>
                </a:solidFill>
              </a:rPr>
              <a:t>exclamatory: </a:t>
            </a:r>
            <a:r>
              <a:rPr lang="en-US" sz="3600" b="1" dirty="0" smtClean="0"/>
              <a:t>ex </a:t>
            </a:r>
            <a:r>
              <a:rPr lang="en-US" sz="3600" dirty="0" smtClean="0"/>
              <a:t>(out) </a:t>
            </a:r>
            <a:r>
              <a:rPr lang="en-US" sz="3600" b="1" dirty="0" smtClean="0"/>
              <a:t>clam </a:t>
            </a:r>
            <a:r>
              <a:rPr lang="en-US" sz="3600" dirty="0" smtClean="0"/>
              <a:t>(shout) </a:t>
            </a:r>
            <a:r>
              <a:rPr lang="en-US" sz="3600" b="1" dirty="0" err="1" smtClean="0"/>
              <a:t>ory</a:t>
            </a:r>
            <a:r>
              <a:rPr lang="en-US" sz="3600" b="1" dirty="0" smtClean="0"/>
              <a:t> </a:t>
            </a:r>
            <a:r>
              <a:rPr lang="en-US" sz="3600" dirty="0" smtClean="0"/>
              <a:t>(pertaining to) </a:t>
            </a:r>
          </a:p>
          <a:p>
            <a:r>
              <a:rPr lang="en-US" sz="3600" dirty="0" smtClean="0">
                <a:solidFill>
                  <a:srgbClr val="FF0000"/>
                </a:solidFill>
              </a:rPr>
              <a:t>proclamation: </a:t>
            </a:r>
            <a:r>
              <a:rPr lang="en-US" sz="3600" b="1" dirty="0" smtClean="0"/>
              <a:t>pro </a:t>
            </a:r>
            <a:r>
              <a:rPr lang="en-US" sz="3600" dirty="0" smtClean="0"/>
              <a:t>(forth, forward) </a:t>
            </a:r>
            <a:r>
              <a:rPr lang="en-US" sz="3600" b="1" dirty="0" smtClean="0"/>
              <a:t>clam </a:t>
            </a:r>
            <a:r>
              <a:rPr lang="en-US" sz="3600" dirty="0" smtClean="0"/>
              <a:t>(shout) </a:t>
            </a:r>
            <a:r>
              <a:rPr lang="en-US" sz="3600" b="1" dirty="0" err="1" smtClean="0"/>
              <a:t>ation</a:t>
            </a:r>
            <a:r>
              <a:rPr lang="en-US" sz="3600" b="1" dirty="0" smtClean="0"/>
              <a:t> </a:t>
            </a:r>
            <a:r>
              <a:rPr lang="en-US" sz="3600" dirty="0" smtClean="0"/>
              <a:t>(act of) </a:t>
            </a:r>
          </a:p>
          <a:p>
            <a:r>
              <a:rPr lang="en-US" sz="3200" dirty="0" smtClean="0"/>
              <a:t>The writers read the Constitution of the United States aloud as a Proclamation from the corners of Boston streets.</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p:txBody>
          <a:bodyPr>
            <a:normAutofit fontScale="55000" lnSpcReduction="20000"/>
          </a:bodyPr>
          <a:lstStyle/>
          <a:p>
            <a:r>
              <a:rPr lang="en-US" sz="4400" dirty="0" smtClean="0"/>
              <a:t>clarify: </a:t>
            </a:r>
            <a:r>
              <a:rPr lang="en-US" sz="4400" b="1" dirty="0" err="1" smtClean="0"/>
              <a:t>clar</a:t>
            </a:r>
            <a:r>
              <a:rPr lang="en-US" sz="4400" b="1" dirty="0" smtClean="0"/>
              <a:t> </a:t>
            </a:r>
            <a:r>
              <a:rPr lang="en-US" sz="4400" dirty="0" smtClean="0"/>
              <a:t>(clear) </a:t>
            </a:r>
            <a:r>
              <a:rPr lang="en-US" sz="4400" b="1" dirty="0" err="1" smtClean="0"/>
              <a:t>fy</a:t>
            </a:r>
            <a:r>
              <a:rPr lang="en-US" sz="4400" b="1" dirty="0" smtClean="0"/>
              <a:t> </a:t>
            </a:r>
            <a:r>
              <a:rPr lang="en-US" sz="4400" dirty="0" smtClean="0"/>
              <a:t>(make) </a:t>
            </a:r>
          </a:p>
          <a:p>
            <a:r>
              <a:rPr lang="en-US" sz="4400" dirty="0" smtClean="0"/>
              <a:t>declare: </a:t>
            </a:r>
            <a:r>
              <a:rPr lang="en-US" sz="4400" b="1" dirty="0" smtClean="0"/>
              <a:t>de </a:t>
            </a:r>
            <a:r>
              <a:rPr lang="en-US" sz="4400" dirty="0" smtClean="0"/>
              <a:t>(down, from) </a:t>
            </a:r>
            <a:r>
              <a:rPr lang="en-US" sz="4400" b="1" dirty="0" err="1" smtClean="0"/>
              <a:t>clar</a:t>
            </a:r>
            <a:r>
              <a:rPr lang="en-US" sz="4400" b="1" dirty="0" smtClean="0"/>
              <a:t> </a:t>
            </a:r>
            <a:r>
              <a:rPr lang="en-US" sz="4400" dirty="0" smtClean="0"/>
              <a:t>(clear) </a:t>
            </a:r>
          </a:p>
          <a:p>
            <a:r>
              <a:rPr lang="en-US" sz="4400" dirty="0" smtClean="0"/>
              <a:t>clairvoyant: </a:t>
            </a:r>
            <a:r>
              <a:rPr lang="en-US" sz="4400" b="1" dirty="0" err="1" smtClean="0"/>
              <a:t>clair</a:t>
            </a:r>
            <a:r>
              <a:rPr lang="en-US" sz="4400" b="1" dirty="0" smtClean="0"/>
              <a:t> </a:t>
            </a:r>
            <a:r>
              <a:rPr lang="en-US" sz="4400" dirty="0" smtClean="0"/>
              <a:t>(clear) </a:t>
            </a:r>
            <a:r>
              <a:rPr lang="en-US" sz="4400" b="1" dirty="0" err="1" smtClean="0"/>
              <a:t>voy</a:t>
            </a:r>
            <a:r>
              <a:rPr lang="en-US" sz="4400" b="1" dirty="0" smtClean="0"/>
              <a:t> </a:t>
            </a:r>
            <a:r>
              <a:rPr lang="en-US" sz="4400" dirty="0" smtClean="0"/>
              <a:t>(see) </a:t>
            </a:r>
            <a:r>
              <a:rPr lang="en-US" sz="4400" b="1" dirty="0" smtClean="0"/>
              <a:t>ant </a:t>
            </a:r>
            <a:r>
              <a:rPr lang="en-US" sz="4400" dirty="0" smtClean="0"/>
              <a:t>(one who) </a:t>
            </a:r>
          </a:p>
          <a:p>
            <a:r>
              <a:rPr lang="en-US" sz="3200" dirty="0" smtClean="0"/>
              <a:t>A clairvoyant read my palm and said that I would have three children!</a:t>
            </a:r>
            <a:endParaRPr lang="en-US" sz="3200" dirty="0"/>
          </a:p>
        </p:txBody>
      </p:sp>
      <p:sp>
        <p:nvSpPr>
          <p:cNvPr id="2" name="Title 1"/>
          <p:cNvSpPr>
            <a:spLocks noGrp="1"/>
          </p:cNvSpPr>
          <p:nvPr>
            <p:ph type="ctrTitle"/>
          </p:nvPr>
        </p:nvSpPr>
        <p:spPr/>
        <p:txBody>
          <a:bodyPr>
            <a:normAutofit/>
          </a:bodyPr>
          <a:lstStyle/>
          <a:p>
            <a:r>
              <a:rPr lang="en-US" b="1" dirty="0" err="1" smtClean="0"/>
              <a:t>Clar</a:t>
            </a:r>
            <a:r>
              <a:rPr lang="en-US" b="1" dirty="0" smtClean="0"/>
              <a:t>                                              </a:t>
            </a:r>
            <a:r>
              <a:rPr lang="en-US" b="1" i="1" dirty="0" smtClean="0"/>
              <a:t>clear</a:t>
            </a:r>
            <a:r>
              <a:rPr lang="en-US" b="1"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cosm</a:t>
            </a:r>
            <a:r>
              <a:rPr lang="en-US" b="1" i="1" dirty="0" smtClean="0"/>
              <a:t> 		     world, universe, order </a:t>
            </a:r>
            <a:r>
              <a:rPr lang="en-US" dirty="0" smtClean="0"/>
              <a:t/>
            </a:r>
            <a:br>
              <a:rPr lang="en-US" dirty="0" smtClean="0"/>
            </a:br>
            <a:endParaRPr lang="en-US" dirty="0"/>
          </a:p>
        </p:txBody>
      </p:sp>
      <p:sp>
        <p:nvSpPr>
          <p:cNvPr id="3" name="Content Placeholder 2"/>
          <p:cNvSpPr>
            <a:spLocks noGrp="1"/>
          </p:cNvSpPr>
          <p:nvPr>
            <p:ph sz="quarter" idx="1"/>
          </p:nvPr>
        </p:nvSpPr>
        <p:spPr/>
        <p:txBody>
          <a:bodyPr>
            <a:noAutofit/>
          </a:bodyPr>
          <a:lstStyle/>
          <a:p>
            <a:r>
              <a:rPr lang="en-US" sz="3200" dirty="0" smtClean="0">
                <a:solidFill>
                  <a:srgbClr val="FF0000"/>
                </a:solidFill>
              </a:rPr>
              <a:t>cosmic: </a:t>
            </a:r>
            <a:r>
              <a:rPr lang="en-US" sz="3200" b="1" dirty="0" err="1" smtClean="0"/>
              <a:t>cosm</a:t>
            </a:r>
            <a:r>
              <a:rPr lang="en-US" sz="3200" b="1" dirty="0" smtClean="0"/>
              <a:t> </a:t>
            </a:r>
            <a:r>
              <a:rPr lang="en-US" sz="3200" dirty="0" smtClean="0"/>
              <a:t>(universe) </a:t>
            </a:r>
            <a:r>
              <a:rPr lang="en-US" sz="3200" b="1" dirty="0" err="1" smtClean="0"/>
              <a:t>ic</a:t>
            </a:r>
            <a:r>
              <a:rPr lang="en-US" sz="3200" b="1" dirty="0" smtClean="0"/>
              <a:t> </a:t>
            </a:r>
            <a:r>
              <a:rPr lang="en-US" sz="3200" dirty="0" smtClean="0"/>
              <a:t>(related to) </a:t>
            </a:r>
          </a:p>
          <a:p>
            <a:r>
              <a:rPr lang="en-US" sz="3200" dirty="0" smtClean="0">
                <a:solidFill>
                  <a:srgbClr val="FF0000"/>
                </a:solidFill>
              </a:rPr>
              <a:t>cosmonaut: </a:t>
            </a:r>
            <a:r>
              <a:rPr lang="en-US" sz="3200" b="1" dirty="0" err="1" smtClean="0"/>
              <a:t>cosm</a:t>
            </a:r>
            <a:r>
              <a:rPr lang="en-US" sz="3200" b="1" dirty="0" smtClean="0"/>
              <a:t> </a:t>
            </a:r>
            <a:r>
              <a:rPr lang="en-US" sz="3200" dirty="0" smtClean="0"/>
              <a:t>(universe) </a:t>
            </a:r>
            <a:r>
              <a:rPr lang="en-US" sz="3200" b="1" dirty="0" err="1" smtClean="0"/>
              <a:t>naut</a:t>
            </a:r>
            <a:r>
              <a:rPr lang="en-US" sz="3200" b="1" dirty="0" smtClean="0"/>
              <a:t> </a:t>
            </a:r>
            <a:r>
              <a:rPr lang="en-US" sz="3200" dirty="0" smtClean="0"/>
              <a:t>(sail) </a:t>
            </a:r>
          </a:p>
          <a:p>
            <a:r>
              <a:rPr lang="en-US" sz="3200" dirty="0" smtClean="0">
                <a:solidFill>
                  <a:srgbClr val="FF0000"/>
                </a:solidFill>
              </a:rPr>
              <a:t>cosmopolitan: </a:t>
            </a:r>
            <a:r>
              <a:rPr lang="en-US" sz="3200" b="1" dirty="0" err="1" smtClean="0"/>
              <a:t>cosm</a:t>
            </a:r>
            <a:r>
              <a:rPr lang="en-US" sz="3200" b="1" dirty="0" smtClean="0"/>
              <a:t> </a:t>
            </a:r>
            <a:r>
              <a:rPr lang="en-US" sz="3200" dirty="0" smtClean="0"/>
              <a:t>(world) </a:t>
            </a:r>
            <a:r>
              <a:rPr lang="en-US" sz="3200" b="1" dirty="0" err="1" smtClean="0"/>
              <a:t>polit</a:t>
            </a:r>
            <a:r>
              <a:rPr lang="en-US" sz="3200" b="1" dirty="0" smtClean="0"/>
              <a:t> </a:t>
            </a:r>
            <a:r>
              <a:rPr lang="en-US" sz="3200" dirty="0" smtClean="0"/>
              <a:t>(city) </a:t>
            </a:r>
            <a:r>
              <a:rPr lang="en-US" sz="3200" b="1" dirty="0" smtClean="0"/>
              <a:t>an </a:t>
            </a:r>
            <a:r>
              <a:rPr lang="en-US" sz="3200" dirty="0" smtClean="0"/>
              <a:t>(pertaining to)-having international </a:t>
            </a:r>
            <a:br>
              <a:rPr lang="en-US" sz="3200" dirty="0" smtClean="0"/>
            </a:br>
            <a:r>
              <a:rPr lang="en-US" sz="3200" dirty="0" smtClean="0"/>
              <a:t>sophistication and experience; common to the world; not local or limited </a:t>
            </a:r>
          </a:p>
          <a:p>
            <a:r>
              <a:rPr lang="en-US" sz="3200" dirty="0" smtClean="0"/>
              <a:t>Though Paris Hilton may be more cosmopolitan than many in this school, I do not admire her </a:t>
            </a:r>
            <a:r>
              <a:rPr lang="en-US" sz="3200" dirty="0" smtClean="0"/>
              <a:t>rowdy, </a:t>
            </a:r>
            <a:r>
              <a:rPr lang="en-US" sz="3200" dirty="0" smtClean="0"/>
              <a:t>party lifestyle</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38200" y="3200400"/>
            <a:ext cx="7620000" cy="3352800"/>
          </a:xfrm>
        </p:spPr>
        <p:txBody>
          <a:bodyPr>
            <a:normAutofit fontScale="92500" lnSpcReduction="10000"/>
          </a:bodyPr>
          <a:lstStyle/>
          <a:p>
            <a:r>
              <a:rPr lang="en-US" sz="3200" dirty="0" smtClean="0">
                <a:solidFill>
                  <a:srgbClr val="FF0000"/>
                </a:solidFill>
              </a:rPr>
              <a:t>doctor: </a:t>
            </a:r>
            <a:r>
              <a:rPr lang="en-US" sz="3200" b="1" dirty="0" err="1" smtClean="0"/>
              <a:t>doct</a:t>
            </a:r>
            <a:r>
              <a:rPr lang="en-US" sz="3200" b="1" dirty="0" smtClean="0"/>
              <a:t> </a:t>
            </a:r>
            <a:r>
              <a:rPr lang="en-US" sz="3200" dirty="0" smtClean="0"/>
              <a:t>(teach) </a:t>
            </a:r>
            <a:r>
              <a:rPr lang="en-US" sz="3200" b="1" dirty="0" smtClean="0"/>
              <a:t>or </a:t>
            </a:r>
            <a:r>
              <a:rPr lang="en-US" sz="3200" dirty="0" smtClean="0"/>
              <a:t>(one who) </a:t>
            </a:r>
          </a:p>
          <a:p>
            <a:r>
              <a:rPr lang="en-US" sz="3200" dirty="0" smtClean="0">
                <a:solidFill>
                  <a:srgbClr val="FF0000"/>
                </a:solidFill>
              </a:rPr>
              <a:t>docile: </a:t>
            </a:r>
            <a:r>
              <a:rPr lang="en-US" sz="3200" b="1" dirty="0" smtClean="0"/>
              <a:t>doc </a:t>
            </a:r>
            <a:r>
              <a:rPr lang="en-US" sz="3200" dirty="0" smtClean="0"/>
              <a:t>(teach) </a:t>
            </a:r>
            <a:r>
              <a:rPr lang="en-US" sz="3200" b="1" dirty="0" err="1" smtClean="0"/>
              <a:t>ile</a:t>
            </a:r>
            <a:r>
              <a:rPr lang="en-US" sz="3200" b="1" dirty="0" smtClean="0"/>
              <a:t> </a:t>
            </a:r>
            <a:r>
              <a:rPr lang="en-US" sz="3200" dirty="0" smtClean="0"/>
              <a:t>(capable of being) </a:t>
            </a:r>
          </a:p>
          <a:p>
            <a:r>
              <a:rPr lang="en-US" sz="3200" dirty="0" smtClean="0"/>
              <a:t>indoctrinate: </a:t>
            </a:r>
            <a:r>
              <a:rPr lang="en-US" sz="3200" b="1" dirty="0" smtClean="0"/>
              <a:t>in </a:t>
            </a:r>
            <a:r>
              <a:rPr lang="en-US" sz="3200" dirty="0" smtClean="0"/>
              <a:t>(in, into) </a:t>
            </a:r>
            <a:r>
              <a:rPr lang="en-US" sz="3200" b="1" dirty="0" err="1" smtClean="0"/>
              <a:t>doct</a:t>
            </a:r>
            <a:r>
              <a:rPr lang="en-US" sz="3200" b="1" dirty="0" smtClean="0"/>
              <a:t> </a:t>
            </a:r>
            <a:r>
              <a:rPr lang="en-US" sz="3200" dirty="0" smtClean="0"/>
              <a:t>(teach) </a:t>
            </a:r>
            <a:r>
              <a:rPr lang="en-US" sz="3200" b="1" dirty="0" smtClean="0"/>
              <a:t>ate </a:t>
            </a:r>
            <a:r>
              <a:rPr lang="en-US" sz="3200" dirty="0" smtClean="0"/>
              <a:t>(make, cause) </a:t>
            </a:r>
          </a:p>
          <a:p>
            <a:r>
              <a:rPr lang="en-US" sz="3200" dirty="0" smtClean="0"/>
              <a:t>Freshmen are indoctrinated to believe that</a:t>
            </a:r>
          </a:p>
          <a:p>
            <a:r>
              <a:rPr lang="en-US" sz="3200" dirty="0" smtClean="0"/>
              <a:t>they must carry senior student’s books in many schools! </a:t>
            </a:r>
          </a:p>
          <a:p>
            <a:endParaRPr lang="en-US" sz="3200" dirty="0" smtClean="0"/>
          </a:p>
          <a:p>
            <a:endParaRPr lang="en-US" dirty="0"/>
          </a:p>
        </p:txBody>
      </p:sp>
      <p:sp>
        <p:nvSpPr>
          <p:cNvPr id="3" name="Title 2"/>
          <p:cNvSpPr>
            <a:spLocks noGrp="1"/>
          </p:cNvSpPr>
          <p:nvPr>
            <p:ph type="ctrTitle"/>
          </p:nvPr>
        </p:nvSpPr>
        <p:spPr/>
        <p:txBody>
          <a:bodyPr/>
          <a:lstStyle/>
          <a:p>
            <a:r>
              <a:rPr lang="en-US" b="1" dirty="0" smtClean="0"/>
              <a:t>doc (</a:t>
            </a:r>
            <a:r>
              <a:rPr lang="en-US" b="1" dirty="0" err="1" smtClean="0"/>
              <a:t>doct</a:t>
            </a:r>
            <a:r>
              <a:rPr lang="en-US" b="1" dirty="0" smtClean="0"/>
              <a:t>)</a:t>
            </a:r>
            <a:r>
              <a:rPr lang="en-US" b="1" i="1" dirty="0" smtClean="0"/>
              <a:t>                       teach </a:t>
            </a:r>
            <a:r>
              <a:rPr lang="en-US" dirty="0" smtClean="0"/>
              <a:t/>
            </a:r>
            <a:br>
              <a:rPr lang="en-US" dirty="0" smtClean="0"/>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79</TotalTime>
  <Words>1288</Words>
  <Application>Microsoft Office PowerPoint</Application>
  <PresentationFormat>On-screen Show (4:3)</PresentationFormat>
  <Paragraphs>142</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Equity</vt:lpstr>
      <vt:lpstr>Lesson 12</vt:lpstr>
      <vt:lpstr>  agon                              contest, struggle  </vt:lpstr>
      <vt:lpstr>Note: Athlon</vt:lpstr>
      <vt:lpstr>Baro                             weight, pressure  </vt:lpstr>
      <vt:lpstr>    cereb                                              brain  </vt:lpstr>
      <vt:lpstr>clam (claim)              shout, cry out </vt:lpstr>
      <vt:lpstr>Clar                                              clear    </vt:lpstr>
      <vt:lpstr>cosm        world, universe, order  </vt:lpstr>
      <vt:lpstr>doc (doct)                       teach  </vt:lpstr>
      <vt:lpstr>    err     wander, stray  </vt:lpstr>
      <vt:lpstr>Slide 11</vt:lpstr>
      <vt:lpstr>gest                                    carry, bear  </vt:lpstr>
      <vt:lpstr>holo                                                 whole  </vt:lpstr>
      <vt:lpstr>idio peculiar, private (unknown), distinct   </vt:lpstr>
      <vt:lpstr>lex                                         word, law  </vt:lpstr>
      <vt:lpstr>                   mar                                sea  </vt:lpstr>
      <vt:lpstr>    oste (osteo)                                 bone  </vt:lpstr>
      <vt:lpstr>petr                                         stone, rock  </vt:lpstr>
      <vt:lpstr>schiz                               split, divide </vt:lpstr>
      <vt:lpstr>pIe (pIen, pIet)                           fill, full  </vt:lpstr>
      <vt:lpstr>Popul                                   people</vt:lpstr>
      <vt:lpstr>     pyro                                                  fire</vt:lpstr>
      <vt:lpstr>Sol                                            alone</vt:lpstr>
      <vt:lpstr>sol                                                sun</vt:lpstr>
      <vt:lpstr>ten (tenu)                                    thin</vt:lpstr>
      <vt:lpstr>tom (tomy)                                    cut</vt:lpstr>
      <vt:lpstr>viet (vine) conquer, show conclusively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12</dc:title>
  <dc:creator>Darrell</dc:creator>
  <cp:lastModifiedBy>Darrell</cp:lastModifiedBy>
  <cp:revision>11</cp:revision>
  <dcterms:created xsi:type="dcterms:W3CDTF">2010-02-20T22:39:16Z</dcterms:created>
  <dcterms:modified xsi:type="dcterms:W3CDTF">2010-02-21T15:59:43Z</dcterms:modified>
</cp:coreProperties>
</file>