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3CF0DD-8852-4242-B892-1B7505DE5256}" type="datetimeFigureOut">
              <a:rPr lang="en-US" smtClean="0"/>
              <a:pPr/>
              <a:t>2/21/2010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2D24D6D-14B9-4AFE-AF92-1993F0739B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Word Skills</a:t>
            </a:r>
          </a:p>
          <a:p>
            <a:r>
              <a:rPr lang="en-US" sz="3200" i="1" dirty="0" smtClean="0">
                <a:solidFill>
                  <a:srgbClr val="FF0000"/>
                </a:solidFill>
              </a:rPr>
              <a:t>TRADITIONAL</a:t>
            </a:r>
            <a:r>
              <a:rPr lang="en-US" sz="3200" dirty="0" smtClean="0"/>
              <a:t> Test on Friday</a:t>
            </a:r>
          </a:p>
          <a:p>
            <a:r>
              <a:rPr lang="en-US" sz="3200" dirty="0" smtClean="0"/>
              <a:t>Please study!!</a:t>
            </a:r>
          </a:p>
          <a:p>
            <a:r>
              <a:rPr lang="en-US" sz="3200" dirty="0" smtClean="0"/>
              <a:t>Slides available on </a:t>
            </a:r>
            <a:r>
              <a:rPr lang="en-US" sz="3200" dirty="0" smtClean="0"/>
              <a:t> </a:t>
            </a:r>
            <a:r>
              <a:rPr lang="en-US" sz="3200" dirty="0" err="1" smtClean="0"/>
              <a:t>Gerrie</a:t>
            </a:r>
            <a:r>
              <a:rPr lang="en-US" sz="3200" dirty="0" smtClean="0"/>
              <a:t> </a:t>
            </a:r>
            <a:r>
              <a:rPr lang="en-US" sz="3200" dirty="0" err="1" smtClean="0"/>
              <a:t>Blackwelder</a:t>
            </a:r>
            <a:r>
              <a:rPr lang="en-US" sz="3200" dirty="0" smtClean="0"/>
              <a:t> </a:t>
            </a:r>
            <a:r>
              <a:rPr lang="en-US" sz="3200" dirty="0" err="1" smtClean="0"/>
              <a:t>Edgate</a:t>
            </a:r>
            <a:r>
              <a:rPr lang="en-US" sz="3200" smtClean="0"/>
              <a:t> site- </a:t>
            </a:r>
            <a:r>
              <a:rPr lang="en-US" sz="3200" dirty="0" smtClean="0"/>
              <a:t>PowerPoint</a:t>
            </a:r>
            <a:endParaRPr lang="en-US" sz="3200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22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5532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in (not); </a:t>
            </a:r>
            <a:r>
              <a:rPr lang="en-US" dirty="0" err="1" smtClean="0"/>
              <a:t>ept</a:t>
            </a:r>
            <a:r>
              <a:rPr lang="en-US" dirty="0" smtClean="0"/>
              <a:t> (able, capable)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Not suitable to the circumstance or occasion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Having or showing no skill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Lacking in judgment, sense, or reason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clumsy, awkward, absurd, foolish, incompetent, preposterous, inappropriate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skilled, appropriate, competent, coordinated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ineptitude (n.), ineptness (n.), ineptly (adv.) 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inept </a:t>
            </a:r>
            <a:r>
              <a:rPr lang="en-US" dirty="0" smtClean="0"/>
              <a:t>- (adj.)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/>
              <a:t>intransigent </a:t>
            </a:r>
            <a:r>
              <a:rPr lang="en-US" dirty="0" smtClean="0"/>
              <a:t>- (adj.)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812087" cy="37004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in (not); trans (across); </a:t>
            </a:r>
            <a:r>
              <a:rPr lang="en-US" dirty="0" err="1" smtClean="0"/>
              <a:t>ag</a:t>
            </a:r>
            <a:r>
              <a:rPr lang="en-US" dirty="0" smtClean="0"/>
              <a:t> (drive); </a:t>
            </a:r>
            <a:r>
              <a:rPr lang="en-US" dirty="0" err="1" smtClean="0"/>
              <a:t>ent</a:t>
            </a:r>
            <a:r>
              <a:rPr lang="en-US" dirty="0" smtClean="0"/>
              <a:t> (full of) </a:t>
            </a:r>
          </a:p>
          <a:p>
            <a:pPr lvl="0" algn="ctr">
              <a:buFont typeface="Arial" pitchFamily="34" charset="0"/>
              <a:buChar char="•"/>
            </a:pPr>
            <a:r>
              <a:rPr lang="en-US" dirty="0" smtClean="0"/>
              <a:t>Refusing to moderate an especially extreme position </a:t>
            </a:r>
          </a:p>
          <a:p>
            <a:pPr lvl="0" algn="ctr">
              <a:buFont typeface="Arial" pitchFamily="34" charset="0"/>
              <a:buChar char="•"/>
            </a:pPr>
            <a:r>
              <a:rPr lang="en-US" dirty="0" smtClean="0"/>
              <a:t>Refusing to agree or compromise; unwilling to change one's views or to agree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Synonyms:</a:t>
            </a:r>
            <a:r>
              <a:rPr lang="en-US" dirty="0" smtClean="0"/>
              <a:t> uncompromising, stubborn, obstinate, defiant, inflexible, obdurate, </a:t>
            </a:r>
            <a:br>
              <a:rPr lang="en-US" dirty="0" smtClean="0"/>
            </a:br>
            <a:r>
              <a:rPr lang="en-US" dirty="0" smtClean="0"/>
              <a:t>intractable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Antonyms:</a:t>
            </a:r>
            <a:r>
              <a:rPr lang="en-US" dirty="0" smtClean="0"/>
              <a:t> accommodating, agreeable, malleable, flexible, pliable, adaptable, compromising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intransigence (n.); intransigency (n.); intransigently (adv.)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manifest </a:t>
            </a:r>
            <a:r>
              <a:rPr lang="en-US" dirty="0" smtClean="0"/>
              <a:t>- (adj.)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547938"/>
            <a:ext cx="7808913" cy="4005262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err="1" smtClean="0"/>
              <a:t>manu</a:t>
            </a:r>
            <a:r>
              <a:rPr lang="en-US" dirty="0" smtClean="0"/>
              <a:t> (hand); </a:t>
            </a:r>
            <a:r>
              <a:rPr lang="en-US" dirty="0" err="1" smtClean="0"/>
              <a:t>festus</a:t>
            </a:r>
            <a:r>
              <a:rPr lang="en-US" dirty="0" smtClean="0"/>
              <a:t> (made, done)--open like the palm of the hand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Clearly apparent to the sight or understanding (adj.)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To show or demonstrate plainly (v.)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 list of cargo or passengers (n.)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obvious, apparent, evident, conspicuous (adj.); reveal, display, demonstrate (v.); record, log (n.) 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hidden, secretive, obscure, cryptic, inconspicuous (adj.) hide, conceal, disguise, camouflage (v.)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manifestation (n.), manifestly (adv.)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77000" cy="3352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non (not); </a:t>
            </a:r>
            <a:r>
              <a:rPr lang="en-US" dirty="0" err="1" smtClean="0"/>
              <a:t>sequ</a:t>
            </a:r>
            <a:r>
              <a:rPr lang="en-US" dirty="0" smtClean="0"/>
              <a:t> (follow)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 statement that does not follow logically from what preceded it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An inference or conclusion that does not follow from the premise or evidence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Synonyms:</a:t>
            </a:r>
            <a:r>
              <a:rPr lang="en-US" dirty="0" smtClean="0"/>
              <a:t> fallacy, misconception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Antonyms: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b="1" dirty="0" smtClean="0"/>
              <a:t>non sequitur </a:t>
            </a:r>
            <a:r>
              <a:rPr lang="en-US" dirty="0" smtClean="0"/>
              <a:t>- (n.)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352800"/>
          </a:xfrm>
        </p:spPr>
        <p:txBody>
          <a:bodyPr/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err="1" smtClean="0"/>
              <a:t>peri</a:t>
            </a:r>
            <a:r>
              <a:rPr lang="en-US" dirty="0" smtClean="0"/>
              <a:t> (around); </a:t>
            </a:r>
            <a:r>
              <a:rPr lang="en-US" dirty="0" err="1" smtClean="0"/>
              <a:t>patein</a:t>
            </a:r>
            <a:r>
              <a:rPr lang="en-US" dirty="0" smtClean="0"/>
              <a:t> (walk)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Walking about; moving from place to place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Pertaining to the philosophy or teaching methods of Aristotle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itinerant, traveling, roaming, roving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stationary, permanent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err="1" smtClean="0"/>
              <a:t>peripateticism</a:t>
            </a:r>
            <a:r>
              <a:rPr lang="en-US" dirty="0" smtClean="0"/>
              <a:t> (n.)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peripatetic </a:t>
            </a:r>
            <a:r>
              <a:rPr lang="en-US" dirty="0" smtClean="0"/>
              <a:t>- (adj.)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precept </a:t>
            </a:r>
            <a:r>
              <a:rPr lang="en-US" dirty="0" smtClean="0"/>
              <a:t>- (n.)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2" y="2547938"/>
            <a:ext cx="7888287" cy="4081462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Parts: </a:t>
            </a:r>
            <a:r>
              <a:rPr lang="en-US" sz="2800" dirty="0" smtClean="0"/>
              <a:t>pre (before); </a:t>
            </a:r>
            <a:r>
              <a:rPr lang="en-US" sz="2800" dirty="0" err="1" smtClean="0"/>
              <a:t>cept</a:t>
            </a:r>
            <a:r>
              <a:rPr lang="en-US" sz="2800" dirty="0" smtClean="0"/>
              <a:t> (take, seize) </a:t>
            </a:r>
          </a:p>
          <a:p>
            <a:pPr algn="ctr">
              <a:buFont typeface="Arial" pitchFamily="34" charset="0"/>
              <a:buChar char="•"/>
            </a:pPr>
            <a:r>
              <a:rPr lang="en-US" sz="2800" dirty="0" smtClean="0"/>
              <a:t> A general rule or principle intended to control behavior or thought 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Synonyms: </a:t>
            </a:r>
            <a:r>
              <a:rPr lang="en-US" sz="2800" dirty="0" smtClean="0"/>
              <a:t>rule, principle, law, canon, proverb, axiom, aphorism 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Antonyms: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Variant forms: </a:t>
            </a:r>
            <a:r>
              <a:rPr lang="en-US" sz="2800" dirty="0" smtClean="0"/>
              <a:t>preceptor (n.) - teacher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propinquity </a:t>
            </a:r>
            <a:r>
              <a:rPr lang="en-US" dirty="0" smtClean="0"/>
              <a:t>- (n.)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776662"/>
          </a:xfrm>
        </p:spPr>
        <p:txBody>
          <a:bodyPr/>
          <a:lstStyle/>
          <a:p>
            <a:pPr algn="ctr"/>
            <a:r>
              <a:rPr lang="en-US" dirty="0" smtClean="0"/>
              <a:t>Parts: </a:t>
            </a:r>
            <a:r>
              <a:rPr lang="en-US" dirty="0" err="1" smtClean="0"/>
              <a:t>propinquus</a:t>
            </a:r>
            <a:r>
              <a:rPr lang="en-US" dirty="0" smtClean="0"/>
              <a:t> (near); </a:t>
            </a:r>
            <a:r>
              <a:rPr lang="en-US" dirty="0" err="1" smtClean="0"/>
              <a:t>ity</a:t>
            </a:r>
            <a:r>
              <a:rPr lang="en-US" dirty="0" smtClean="0"/>
              <a:t> (state of) </a:t>
            </a:r>
          </a:p>
          <a:p>
            <a:pPr lvl="0" algn="ctr">
              <a:buFont typeface="Arial" pitchFamily="34" charset="0"/>
              <a:buChar char="•"/>
            </a:pPr>
            <a:r>
              <a:rPr lang="en-US" dirty="0" smtClean="0"/>
              <a:t>Nearness in place or time </a:t>
            </a:r>
          </a:p>
          <a:p>
            <a:pPr lvl="0" algn="ctr">
              <a:buFont typeface="Arial" pitchFamily="34" charset="0"/>
              <a:buChar char="•"/>
            </a:pPr>
            <a:r>
              <a:rPr lang="en-US" dirty="0" smtClean="0"/>
              <a:t>Similarity in nature </a:t>
            </a:r>
          </a:p>
          <a:p>
            <a:pPr lvl="0" algn="ctr">
              <a:buFont typeface="Arial" pitchFamily="34" charset="0"/>
              <a:buChar char="•"/>
            </a:pPr>
            <a:r>
              <a:rPr lang="en-US" dirty="0" smtClean="0"/>
              <a:t>Kinship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proximity, nearness, closeness, contiguity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distance 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276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re (back, again); miss (send)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Lax or careless in matters requiring attention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Careless of duty </a:t>
            </a:r>
          </a:p>
          <a:p>
            <a:r>
              <a:rPr lang="en-US" dirty="0" smtClean="0"/>
              <a:t>Synonyms: negligent, slack, neglectful, forgetful, derelict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responsible, diligent, careful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remiss </a:t>
            </a:r>
            <a:r>
              <a:rPr lang="en-US" dirty="0" smtClean="0"/>
              <a:t>- (adj.)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429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sent (feel); </a:t>
            </a:r>
            <a:r>
              <a:rPr lang="en-US" dirty="0" err="1" smtClean="0"/>
              <a:t>ent</a:t>
            </a:r>
            <a:r>
              <a:rPr lang="en-US" dirty="0" smtClean="0"/>
              <a:t> (full of)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Able to feel or perceive things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Having sense perception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conscious, aware, perceptive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unconscious, unaware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sentience (n.), </a:t>
            </a:r>
            <a:r>
              <a:rPr lang="en-US" dirty="0" err="1" smtClean="0"/>
              <a:t>sentiently</a:t>
            </a:r>
            <a:r>
              <a:rPr lang="en-US" dirty="0" smtClean="0"/>
              <a:t> (adv.)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sentient </a:t>
            </a:r>
            <a:r>
              <a:rPr lang="en-US" dirty="0" smtClean="0"/>
              <a:t>- (adj.)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supplicate </a:t>
            </a:r>
            <a:r>
              <a:rPr lang="en-US" dirty="0" smtClean="0"/>
              <a:t>- (v.)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624262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Parts: </a:t>
            </a:r>
            <a:r>
              <a:rPr lang="en-US" sz="3200" dirty="0" smtClean="0"/>
              <a:t>sub (under); </a:t>
            </a:r>
            <a:r>
              <a:rPr lang="en-US" sz="3200" dirty="0" err="1" smtClean="0"/>
              <a:t>plic</a:t>
            </a:r>
            <a:r>
              <a:rPr lang="en-US" sz="3200" dirty="0" smtClean="0"/>
              <a:t> (fold); ate (make, cause)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 To ask for humbly or earnestly, as by praying </a:t>
            </a:r>
          </a:p>
          <a:p>
            <a:pPr lvl="0">
              <a:buFont typeface="Arial" pitchFamily="34" charset="0"/>
              <a:buChar char="•"/>
            </a:pPr>
            <a:r>
              <a:rPr lang="en-US" sz="3200" dirty="0" smtClean="0"/>
              <a:t>To make an earnest request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Synonyms: </a:t>
            </a:r>
            <a:r>
              <a:rPr lang="en-US" sz="3200" dirty="0" smtClean="0"/>
              <a:t>beg, entreat, beseech, implore, plead 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Antonyms: </a:t>
            </a:r>
            <a:r>
              <a:rPr lang="en-US" sz="3200" dirty="0" smtClean="0"/>
              <a:t>demand, require, command, order </a:t>
            </a:r>
            <a:br>
              <a:rPr lang="en-US" sz="3200" dirty="0" smtClean="0"/>
            </a:br>
            <a:r>
              <a:rPr lang="en-US" sz="3200" dirty="0" smtClean="0">
                <a:solidFill>
                  <a:srgbClr val="FF0000"/>
                </a:solidFill>
              </a:rPr>
              <a:t>Variant forms: </a:t>
            </a:r>
            <a:r>
              <a:rPr lang="en-US" sz="3200" dirty="0" smtClean="0"/>
              <a:t>supplication (n.) 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200400"/>
            <a:ext cx="8229600" cy="2819400"/>
          </a:xfr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Departing from an accepted standard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Deviating from what is normal 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Parts: </a:t>
            </a:r>
            <a:r>
              <a:rPr lang="en-US" dirty="0" err="1" smtClean="0">
                <a:solidFill>
                  <a:schemeClr val="tx1"/>
                </a:solidFill>
              </a:rPr>
              <a:t>ab</a:t>
            </a:r>
            <a:r>
              <a:rPr lang="en-US" dirty="0" smtClean="0">
                <a:solidFill>
                  <a:schemeClr val="tx1"/>
                </a:solidFill>
              </a:rPr>
              <a:t> (apart, away); err (wander, stray); ant (that which) </a:t>
            </a:r>
            <a:r>
              <a:rPr lang="en-US" sz="2800" dirty="0" smtClean="0">
                <a:solidFill>
                  <a:schemeClr val="accent1"/>
                </a:solidFill>
                <a:latin typeface="Perpetua" pitchFamily="18" charset="0"/>
                <a:ea typeface="Times New Roman" pitchFamily="18" charset="0"/>
              </a:rPr>
              <a:t>Synonyms:</a:t>
            </a:r>
            <a:r>
              <a:rPr lang="en-US" sz="2800" dirty="0" smtClean="0">
                <a:solidFill>
                  <a:srgbClr val="1F2D23"/>
                </a:solidFill>
                <a:latin typeface="Perpetua" pitchFamily="18" charset="0"/>
                <a:ea typeface="Times New Roman" pitchFamily="18" charset="0"/>
              </a:rPr>
              <a:t> abnormal, deviant, atypical </a:t>
            </a:r>
            <a:endParaRPr lang="en-US" sz="2800" dirty="0" smtClean="0">
              <a:solidFill>
                <a:schemeClr val="tx1"/>
              </a:solidFill>
              <a:latin typeface="Perpetua" pitchFamily="18" charset="0"/>
            </a:endParaRPr>
          </a:p>
          <a:p>
            <a:pPr lvl="0" indent="200025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2800" dirty="0" smtClean="0">
                <a:solidFill>
                  <a:schemeClr val="accent1"/>
                </a:solidFill>
                <a:latin typeface="Perpetua" pitchFamily="18" charset="0"/>
                <a:ea typeface="Times New Roman" pitchFamily="18" charset="0"/>
              </a:rPr>
              <a:t>Antonyms: </a:t>
            </a:r>
            <a:r>
              <a:rPr lang="en-US" sz="2800" dirty="0" smtClean="0">
                <a:solidFill>
                  <a:srgbClr val="1F2D23"/>
                </a:solidFill>
                <a:latin typeface="Perpetua" pitchFamily="18" charset="0"/>
                <a:ea typeface="Times New Roman" pitchFamily="18" charset="0"/>
              </a:rPr>
              <a:t>normal, ordinary, typical, standard, conventional </a:t>
            </a:r>
            <a:br>
              <a:rPr lang="en-US" sz="2800" dirty="0" smtClean="0">
                <a:solidFill>
                  <a:srgbClr val="1F2D23"/>
                </a:solidFill>
                <a:latin typeface="Perpetua" pitchFamily="18" charset="0"/>
                <a:ea typeface="Times New Roman" pitchFamily="18" charset="0"/>
              </a:rPr>
            </a:br>
            <a:r>
              <a:rPr lang="en-US" sz="2800" dirty="0" smtClean="0">
                <a:solidFill>
                  <a:srgbClr val="1F2D23"/>
                </a:solidFill>
                <a:latin typeface="Perpetua" pitchFamily="18" charset="0"/>
                <a:ea typeface="Times New Roman" pitchFamily="18" charset="0"/>
              </a:rPr>
              <a:t>	</a:t>
            </a:r>
            <a:r>
              <a:rPr lang="en-US" sz="2800" dirty="0" smtClean="0">
                <a:solidFill>
                  <a:schemeClr val="accent1"/>
                </a:solidFill>
                <a:latin typeface="Perpetua" pitchFamily="18" charset="0"/>
                <a:ea typeface="Times New Roman" pitchFamily="18" charset="0"/>
              </a:rPr>
              <a:t>Variant forms: </a:t>
            </a:r>
            <a:r>
              <a:rPr lang="en-US" sz="2800" dirty="0" smtClean="0">
                <a:solidFill>
                  <a:srgbClr val="1F2D23"/>
                </a:solidFill>
                <a:latin typeface="Perpetua" pitchFamily="18" charset="0"/>
                <a:ea typeface="Times New Roman" pitchFamily="18" charset="0"/>
              </a:rPr>
              <a:t>aberration (n.), aberrational (adj.) </a:t>
            </a:r>
            <a:endParaRPr lang="en-US" sz="4400" dirty="0" smtClean="0">
              <a:solidFill>
                <a:schemeClr val="tx1"/>
              </a:solidFill>
              <a:latin typeface="Perpetua" pitchFamily="18" charset="0"/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b="1" dirty="0" smtClean="0"/>
              <a:t>aberrant </a:t>
            </a:r>
            <a:r>
              <a:rPr lang="en-US" dirty="0" smtClean="0"/>
              <a:t>- (adj.)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verbiage </a:t>
            </a:r>
            <a:r>
              <a:rPr lang="en-US" dirty="0" smtClean="0"/>
              <a:t>- (n.)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37004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Parts: </a:t>
            </a:r>
            <a:r>
              <a:rPr lang="en-US" sz="2800" dirty="0" smtClean="0"/>
              <a:t>verb (word); age (action)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Speech or writing that uses too many words or excessively technical language </a:t>
            </a:r>
            <a:br>
              <a:rPr lang="en-US" sz="28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Synonyms: </a:t>
            </a:r>
            <a:r>
              <a:rPr lang="en-US" sz="2800" dirty="0" smtClean="0"/>
              <a:t>verbosity, wordiness 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Antonyms: </a:t>
            </a:r>
            <a:r>
              <a:rPr lang="en-US" sz="2800" dirty="0" smtClean="0"/>
              <a:t>conciseness, succinctness 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Variant forms: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200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err="1" smtClean="0"/>
              <a:t>vilis</a:t>
            </a:r>
            <a:r>
              <a:rPr lang="en-US" dirty="0" smtClean="0"/>
              <a:t> (worthless); </a:t>
            </a:r>
            <a:r>
              <a:rPr lang="en-US" dirty="0" err="1" smtClean="0"/>
              <a:t>fy</a:t>
            </a:r>
            <a:r>
              <a:rPr lang="en-US" dirty="0" smtClean="0"/>
              <a:t> (make)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 speak or write about in an abusively disparaging manner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defame, slander, deprecate, disparage, degrade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Antonyms:</a:t>
            </a:r>
            <a:r>
              <a:rPr lang="en-US" dirty="0" smtClean="0"/>
              <a:t> honor, praise, laud, commend, eulogize, extol, revere, venerate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vilification (n.), </a:t>
            </a:r>
            <a:r>
              <a:rPr lang="en-US" dirty="0" err="1" smtClean="0"/>
              <a:t>vilifier</a:t>
            </a:r>
            <a:r>
              <a:rPr lang="en-US" dirty="0" smtClean="0"/>
              <a:t> (n.)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vilify </a:t>
            </a:r>
            <a:r>
              <a:rPr lang="en-US" dirty="0" smtClean="0"/>
              <a:t>- (v.)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447800"/>
            <a:ext cx="7808913" cy="86677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anachronistic </a:t>
            </a:r>
            <a:r>
              <a:rPr lang="en-US" dirty="0" smtClean="0"/>
              <a:t>- (adj.)</a:t>
            </a:r>
            <a:br>
              <a:rPr lang="en-US" dirty="0" smtClean="0"/>
            </a:b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Parts: </a:t>
            </a:r>
            <a:r>
              <a:rPr lang="en-US" dirty="0" err="1" smtClean="0"/>
              <a:t>ana</a:t>
            </a:r>
            <a:r>
              <a:rPr lang="en-US" dirty="0" smtClean="0"/>
              <a:t> (back, through); </a:t>
            </a:r>
            <a:r>
              <a:rPr lang="en-US" dirty="0" err="1" smtClean="0"/>
              <a:t>chron</a:t>
            </a:r>
            <a:r>
              <a:rPr lang="en-US" dirty="0" smtClean="0"/>
              <a:t> (time); </a:t>
            </a:r>
            <a:r>
              <a:rPr lang="en-US" dirty="0" err="1" smtClean="0"/>
              <a:t>ic</a:t>
            </a:r>
            <a:r>
              <a:rPr lang="en-US" dirty="0" smtClean="0"/>
              <a:t> (characterized by)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547938"/>
            <a:ext cx="8077199" cy="3548062"/>
          </a:xfrm>
        </p:spPr>
        <p:txBody>
          <a:bodyPr>
            <a:normAutofit fontScale="92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en-US" sz="3000" dirty="0" smtClean="0"/>
              <a:t>Belonging or appropriate to a period other than that in which it exists </a:t>
            </a:r>
          </a:p>
          <a:p>
            <a:pPr lvl="0">
              <a:buFont typeface="Arial" pitchFamily="34" charset="0"/>
              <a:buChar char="•"/>
            </a:pPr>
            <a:r>
              <a:rPr lang="en-US" sz="3000" dirty="0" smtClean="0"/>
              <a:t>Placed out of its proper time </a:t>
            </a:r>
          </a:p>
          <a:p>
            <a:r>
              <a:rPr lang="en-US" sz="3000" dirty="0" smtClean="0">
                <a:solidFill>
                  <a:schemeClr val="accent1"/>
                </a:solidFill>
                <a:ea typeface="Times New Roman" pitchFamily="18" charset="0"/>
              </a:rPr>
              <a:t>Synonyms: </a:t>
            </a:r>
            <a:r>
              <a:rPr lang="en-US" sz="3000" dirty="0" smtClean="0">
                <a:solidFill>
                  <a:srgbClr val="1F2D23"/>
                </a:solidFill>
                <a:ea typeface="Times New Roman" pitchFamily="18" charset="0"/>
              </a:rPr>
              <a:t>old-fashioned; antediluvian; outdated </a:t>
            </a:r>
            <a:br>
              <a:rPr lang="en-US" sz="3000" dirty="0" smtClean="0">
                <a:solidFill>
                  <a:srgbClr val="1F2D23"/>
                </a:solidFill>
                <a:ea typeface="Times New Roman" pitchFamily="18" charset="0"/>
              </a:rPr>
            </a:br>
            <a:r>
              <a:rPr lang="en-US" sz="3000" dirty="0" smtClean="0">
                <a:solidFill>
                  <a:schemeClr val="accent1"/>
                </a:solidFill>
                <a:ea typeface="Times New Roman" pitchFamily="18" charset="0"/>
              </a:rPr>
              <a:t>Antonyms: </a:t>
            </a:r>
            <a:r>
              <a:rPr lang="en-US" sz="3000" dirty="0" smtClean="0">
                <a:solidFill>
                  <a:srgbClr val="1F2D23"/>
                </a:solidFill>
                <a:ea typeface="Times New Roman" pitchFamily="18" charset="0"/>
              </a:rPr>
              <a:t>modern, current, fashionable, au courant </a:t>
            </a:r>
            <a:br>
              <a:rPr lang="en-US" sz="3000" dirty="0" smtClean="0">
                <a:solidFill>
                  <a:srgbClr val="1F2D23"/>
                </a:solidFill>
                <a:ea typeface="Times New Roman" pitchFamily="18" charset="0"/>
              </a:rPr>
            </a:br>
            <a:r>
              <a:rPr lang="en-US" sz="3000" dirty="0" smtClean="0">
                <a:solidFill>
                  <a:schemeClr val="accent1"/>
                </a:solidFill>
                <a:ea typeface="Times New Roman" pitchFamily="18" charset="0"/>
              </a:rPr>
              <a:t>Variant forms:</a:t>
            </a:r>
            <a:r>
              <a:rPr lang="en-US" sz="3000" dirty="0" smtClean="0">
                <a:solidFill>
                  <a:srgbClr val="1F2D23"/>
                </a:solidFill>
                <a:ea typeface="Times New Roman" pitchFamily="18" charset="0"/>
              </a:rPr>
              <a:t> anachronism (n.) </a:t>
            </a:r>
          </a:p>
          <a:p>
            <a:r>
              <a:rPr lang="en-US" sz="3000" dirty="0" smtClean="0">
                <a:solidFill>
                  <a:srgbClr val="1F2D23"/>
                </a:solidFill>
              </a:rPr>
              <a:t>At the Renaissance Faire, actors are dressed and behave in anachronistic ways to relive the glory of the past Golden Age of Man.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-381000"/>
            <a:ext cx="7507287" cy="2695575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augment </a:t>
            </a:r>
            <a:r>
              <a:rPr lang="en-US" dirty="0" smtClean="0"/>
              <a:t>- (v.)</a:t>
            </a:r>
            <a:br>
              <a:rPr lang="en-US" dirty="0" smtClean="0"/>
            </a:br>
            <a:r>
              <a:rPr lang="en-US" dirty="0" smtClean="0"/>
              <a:t>Parts: </a:t>
            </a:r>
            <a:r>
              <a:rPr lang="en-US" dirty="0" err="1" smtClean="0"/>
              <a:t>aug</a:t>
            </a:r>
            <a:r>
              <a:rPr lang="en-US" dirty="0" smtClean="0"/>
              <a:t> (grow, increase); </a:t>
            </a:r>
            <a:r>
              <a:rPr lang="en-US" dirty="0" err="1" smtClean="0"/>
              <a:t>ment</a:t>
            </a:r>
            <a:r>
              <a:rPr lang="en-US" dirty="0" smtClean="0"/>
              <a:t> (result of)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590800"/>
            <a:ext cx="8153399" cy="3886200"/>
          </a:xfrm>
        </p:spPr>
        <p:txBody>
          <a:bodyPr/>
          <a:lstStyle/>
          <a:p>
            <a:r>
              <a:rPr lang="en-US" sz="3200" dirty="0" smtClean="0"/>
              <a:t>• </a:t>
            </a:r>
            <a:r>
              <a:rPr lang="en-US" sz="3200" dirty="0" smtClean="0">
                <a:solidFill>
                  <a:schemeClr val="tx2"/>
                </a:solidFill>
              </a:rPr>
              <a:t>To make or become greater, as in size, number, or amount </a:t>
            </a:r>
          </a:p>
          <a:p>
            <a:pPr lvl="0" indent="200025" fontAlgn="base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FF0000"/>
                </a:solidFill>
                <a:ea typeface="Times New Roman" pitchFamily="18" charset="0"/>
              </a:rPr>
              <a:t>Synonyms: </a:t>
            </a:r>
            <a:r>
              <a:rPr lang="en-US" sz="3200" dirty="0" smtClean="0">
                <a:solidFill>
                  <a:schemeClr val="tx2"/>
                </a:solidFill>
                <a:ea typeface="Times New Roman" pitchFamily="18" charset="0"/>
              </a:rPr>
              <a:t>increase, supplement, enlarge, extend </a:t>
            </a:r>
            <a:endParaRPr lang="en-US" sz="3200" dirty="0" smtClean="0">
              <a:solidFill>
                <a:schemeClr val="tx2"/>
              </a:solidFill>
            </a:endParaRPr>
          </a:p>
          <a:p>
            <a:pPr lvl="0" indent="2000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FF0000"/>
                </a:solidFill>
                <a:ea typeface="Times New Roman" pitchFamily="18" charset="0"/>
              </a:rPr>
              <a:t>Antonyms: </a:t>
            </a:r>
            <a:r>
              <a:rPr lang="en-US" sz="3200" dirty="0" smtClean="0">
                <a:solidFill>
                  <a:schemeClr val="tx2"/>
                </a:solidFill>
                <a:ea typeface="Times New Roman" pitchFamily="18" charset="0"/>
              </a:rPr>
              <a:t>decrease, diminish, shrink, reduce </a:t>
            </a:r>
            <a:endParaRPr lang="en-US" sz="3200" dirty="0" smtClean="0">
              <a:solidFill>
                <a:schemeClr val="tx2"/>
              </a:solidFill>
            </a:endParaRPr>
          </a:p>
          <a:p>
            <a:pPr lvl="0" indent="2000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rgbClr val="FF0000"/>
                </a:solidFill>
                <a:ea typeface="Times New Roman" pitchFamily="18" charset="0"/>
              </a:rPr>
              <a:t>Variant forms: </a:t>
            </a:r>
            <a:r>
              <a:rPr lang="en-US" sz="3200" dirty="0" smtClean="0">
                <a:solidFill>
                  <a:schemeClr val="tx2"/>
                </a:solidFill>
                <a:ea typeface="Times New Roman" pitchFamily="18" charset="0"/>
              </a:rPr>
              <a:t>augmentation (n.)</a:t>
            </a:r>
          </a:p>
          <a:p>
            <a:pPr lvl="0" indent="20002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dirty="0" smtClean="0">
                <a:solidFill>
                  <a:schemeClr val="tx2"/>
                </a:solidFill>
                <a:ea typeface="Times New Roman" pitchFamily="18" charset="0"/>
              </a:rPr>
              <a:t>Jake will augment his teaching salary by painting houses in the summer months. </a:t>
            </a:r>
            <a:endParaRPr lang="en-US" sz="4800" dirty="0" smtClean="0">
              <a:solidFill>
                <a:schemeClr val="tx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3200400"/>
            <a:ext cx="7696200" cy="3276600"/>
          </a:xfrm>
        </p:spPr>
        <p:txBody>
          <a:bodyPr>
            <a:normAutofit fontScale="92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/>
              <a:t>The use of many words where fewer would do, especially in a deliberate </a:t>
            </a:r>
            <a:br>
              <a:rPr lang="en-US" dirty="0" smtClean="0"/>
            </a:br>
            <a:r>
              <a:rPr lang="en-US" dirty="0" smtClean="0"/>
              <a:t>attempt to be vague or evasive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Evasion in speaking or writing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evasion, periphrasis, subterfuge, dodging, avoidance, digression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confronting, addressing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err="1" smtClean="0"/>
              <a:t>circumlocutional</a:t>
            </a:r>
            <a:r>
              <a:rPr lang="en-US" dirty="0" smtClean="0"/>
              <a:t> (adj.), </a:t>
            </a:r>
            <a:r>
              <a:rPr lang="en-US" dirty="0" err="1" smtClean="0"/>
              <a:t>circumlocutionist</a:t>
            </a:r>
            <a:r>
              <a:rPr lang="en-US" dirty="0" smtClean="0"/>
              <a:t> (n.), circumlocutory (adj.)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circum (around); </a:t>
            </a:r>
            <a:r>
              <a:rPr lang="en-US" dirty="0" err="1" smtClean="0"/>
              <a:t>locut</a:t>
            </a:r>
            <a:r>
              <a:rPr lang="en-US" dirty="0" smtClean="0"/>
              <a:t> (talk); </a:t>
            </a:r>
            <a:r>
              <a:rPr lang="en-US" dirty="0" err="1" smtClean="0"/>
              <a:t>tion</a:t>
            </a:r>
            <a:r>
              <a:rPr lang="en-US" dirty="0" smtClean="0"/>
              <a:t> (act of)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b="1" dirty="0" smtClean="0"/>
              <a:t>circumlocution </a:t>
            </a:r>
            <a:r>
              <a:rPr lang="en-US" dirty="0" smtClean="0"/>
              <a:t>- (n.)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352800"/>
            <a:ext cx="6858000" cy="3276600"/>
          </a:xfrm>
        </p:spPr>
        <p:txBody>
          <a:bodyPr>
            <a:normAutofit fontScale="77500" lnSpcReduction="20000"/>
          </a:bodyPr>
          <a:lstStyle/>
          <a:p>
            <a:pPr lvl="0"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con (together, with); </a:t>
            </a:r>
            <a:r>
              <a:rPr lang="en-US" dirty="0" err="1" smtClean="0"/>
              <a:t>sacr</a:t>
            </a:r>
            <a:r>
              <a:rPr lang="en-US" dirty="0" smtClean="0"/>
              <a:t> (holy); ate (make, cause) </a:t>
            </a:r>
            <a:br>
              <a:rPr lang="en-US" dirty="0" smtClean="0"/>
            </a:br>
            <a:endParaRPr lang="en-US" dirty="0" smtClean="0"/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To make or declare something sacred; to regard with great respect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In Christian belief, to change bread and wine into the body and blood of Christ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To dedicate to a special goal or purpose as to </a:t>
            </a:r>
            <a:r>
              <a:rPr lang="en-US" i="1" dirty="0" smtClean="0"/>
              <a:t>consecrate </a:t>
            </a:r>
            <a:r>
              <a:rPr lang="en-US" dirty="0" smtClean="0"/>
              <a:t>one's life to</a:t>
            </a:r>
          </a:p>
          <a:p>
            <a:pPr lvl="0"/>
            <a:r>
              <a:rPr lang="en-US" dirty="0" smtClean="0"/>
              <a:t>helping others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sanctify, devote, bless, revere, venerate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Antonyms:</a:t>
            </a:r>
            <a:r>
              <a:rPr lang="en-US" dirty="0" smtClean="0"/>
              <a:t> desecrate, debase, defile, profane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consecration (n.)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consecrate - (v.) 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discursive - (adj.)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2" y="2547938"/>
            <a:ext cx="7812087" cy="38528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err="1" smtClean="0"/>
              <a:t>dis</a:t>
            </a:r>
            <a:r>
              <a:rPr lang="en-US" dirty="0" smtClean="0"/>
              <a:t> (apart, away); curs (run); </a:t>
            </a:r>
            <a:r>
              <a:rPr lang="en-US" dirty="0" err="1" smtClean="0"/>
              <a:t>ive</a:t>
            </a:r>
            <a:r>
              <a:rPr lang="en-US" dirty="0" smtClean="0"/>
              <a:t> (tending to, having the nature of)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Digressing from subject to subject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Covering a wide range of subjects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rambling, digressive, circuitous, wandering, circumlocutory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Antonyms: </a:t>
            </a:r>
            <a:r>
              <a:rPr lang="en-US" dirty="0" smtClean="0"/>
              <a:t>concise, succinct, pithy, coherent, concentrated, focused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discursively (adv.), discursiveness (n.)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/>
              <a:t>encumbrance </a:t>
            </a:r>
            <a:r>
              <a:rPr lang="en-US" dirty="0" smtClean="0"/>
              <a:t>- (n.)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2" y="2547938"/>
            <a:ext cx="7812087" cy="3776662"/>
          </a:xfrm>
        </p:spPr>
        <p:txBody>
          <a:bodyPr/>
          <a:lstStyle/>
          <a:p>
            <a:pPr lvl="0"/>
            <a:r>
              <a:rPr lang="en-US" dirty="0" smtClean="0">
                <a:solidFill>
                  <a:srgbClr val="FF0000"/>
                </a:solidFill>
              </a:rPr>
              <a:t>Parts: </a:t>
            </a:r>
            <a:r>
              <a:rPr lang="en-US" dirty="0" smtClean="0"/>
              <a:t>en (inside, within); </a:t>
            </a:r>
            <a:r>
              <a:rPr lang="en-US" dirty="0" err="1" smtClean="0"/>
              <a:t>combre</a:t>
            </a:r>
            <a:r>
              <a:rPr lang="en-US" dirty="0" smtClean="0"/>
              <a:t> (hinder, block); </a:t>
            </a:r>
            <a:r>
              <a:rPr lang="en-US" dirty="0" err="1" smtClean="0"/>
              <a:t>ance</a:t>
            </a:r>
            <a:r>
              <a:rPr lang="en-US" dirty="0" smtClean="0"/>
              <a:t> (state or condition)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 burden or impediment </a:t>
            </a:r>
          </a:p>
          <a:p>
            <a:pPr lvl="0">
              <a:buFont typeface="Arial" pitchFamily="34" charset="0"/>
              <a:buChar char="•"/>
            </a:pPr>
            <a:r>
              <a:rPr lang="en-US" dirty="0" smtClean="0"/>
              <a:t>A lien or claim on property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Synonyms: </a:t>
            </a:r>
            <a:r>
              <a:rPr lang="en-US" dirty="0" smtClean="0"/>
              <a:t>obstacle, burden, hindrance, impediment, onus, inconvenience, </a:t>
            </a:r>
          </a:p>
          <a:p>
            <a:r>
              <a:rPr lang="en-US" dirty="0" smtClean="0"/>
              <a:t>millstone </a:t>
            </a:r>
          </a:p>
          <a:p>
            <a:r>
              <a:rPr lang="en-US" dirty="0" smtClean="0"/>
              <a:t>Antonyms: asset, benefit, advantage, strength </a:t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Variant forms: </a:t>
            </a:r>
            <a:r>
              <a:rPr lang="en-US" dirty="0" smtClean="0"/>
              <a:t>encumber (v.)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4290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Parts: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im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(not);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pecunia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(money); </a:t>
            </a:r>
            <a:r>
              <a:rPr lang="en-US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ious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(full of)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</a:rPr>
              <a:t>Having little or no money </a:t>
            </a: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2800" dirty="0" smtClean="0">
                <a:solidFill>
                  <a:srgbClr val="FF0000"/>
                </a:solidFill>
                <a:ea typeface="Times New Roman" pitchFamily="18" charset="0"/>
              </a:rPr>
              <a:t>Synonyms: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</a:rPr>
              <a:t>impoverished, poor, penniless, destitute, indigent </a:t>
            </a:r>
            <a:b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</a:rPr>
            </a:br>
            <a:r>
              <a:rPr lang="en-US" sz="2800" dirty="0" smtClean="0">
                <a:solidFill>
                  <a:srgbClr val="FF0000"/>
                </a:solidFill>
                <a:ea typeface="Times New Roman" pitchFamily="18" charset="0"/>
              </a:rPr>
              <a:t>Antonyms: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</a:rPr>
              <a:t> rich, affluent, wealthy, prosperous </a:t>
            </a:r>
            <a:endParaRPr lang="en-US" sz="2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2800" dirty="0" smtClean="0">
                <a:solidFill>
                  <a:srgbClr val="FF0000"/>
                </a:solidFill>
                <a:ea typeface="Times New Roman" pitchFamily="18" charset="0"/>
              </a:rPr>
              <a:t>Variant forms: </a:t>
            </a: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itchFamily="18" charset="0"/>
              </a:rPr>
              <a:t>impecuniousness (n.)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Due to our current economic crisis, more and more Americans are seemingly impecunious.</a:t>
            </a:r>
            <a:endParaRPr lang="en-US" sz="44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impecunious </a:t>
            </a:r>
            <a:r>
              <a:rPr lang="en-US" dirty="0" smtClean="0"/>
              <a:t>- (adj.) </a:t>
            </a:r>
            <a:endParaRPr lang="en-US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97795"/>
            <a:ext cx="23436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rgbClr val="122013"/>
                </a:solidFill>
                <a:effectLst/>
                <a:latin typeface="Arial" pitchFamily="34" charset="0"/>
                <a:ea typeface="Times New Roman" pitchFamily="18" charset="0"/>
              </a:rPr>
              <a:t>•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</TotalTime>
  <Words>801</Words>
  <Application>Microsoft Office PowerPoint</Application>
  <PresentationFormat>On-screen Show (4:3)</PresentationFormat>
  <Paragraphs>123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Equity</vt:lpstr>
      <vt:lpstr>Lesson 22</vt:lpstr>
      <vt:lpstr>aberrant - (adj.)  </vt:lpstr>
      <vt:lpstr>      anachronistic - (adj.)   Parts: ana (back, through); chron (time); ic (characterized by) </vt:lpstr>
      <vt:lpstr>                      augment - (v.) Parts: aug (grow, increase); ment (result of)  </vt:lpstr>
      <vt:lpstr>circumlocution - (n.)  </vt:lpstr>
      <vt:lpstr>consecrate - (v.)  </vt:lpstr>
      <vt:lpstr>discursive - (adj.) </vt:lpstr>
      <vt:lpstr>encumbrance - (n.)  </vt:lpstr>
      <vt:lpstr>impecunious - (adj.) </vt:lpstr>
      <vt:lpstr>inept - (adj.)  </vt:lpstr>
      <vt:lpstr>intransigent - (adj.)  </vt:lpstr>
      <vt:lpstr>manifest - (adj.)  </vt:lpstr>
      <vt:lpstr>non sequitur - (n.)  </vt:lpstr>
      <vt:lpstr>peripatetic - (adj.)  </vt:lpstr>
      <vt:lpstr>precept - (n.) </vt:lpstr>
      <vt:lpstr>propinquity - (n.) </vt:lpstr>
      <vt:lpstr>remiss - (adj.) </vt:lpstr>
      <vt:lpstr>sentient - (adj.) </vt:lpstr>
      <vt:lpstr>supplicate - (v.) </vt:lpstr>
      <vt:lpstr>verbiage - (n.) </vt:lpstr>
      <vt:lpstr>vilify - (v.)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aberrant - (adj.)  </dc:title>
  <dc:creator>Darrell</dc:creator>
  <cp:lastModifiedBy>Darrell</cp:lastModifiedBy>
  <cp:revision>7</cp:revision>
  <dcterms:created xsi:type="dcterms:W3CDTF">2010-02-21T16:00:13Z</dcterms:created>
  <dcterms:modified xsi:type="dcterms:W3CDTF">2010-02-21T16:49:06Z</dcterms:modified>
</cp:coreProperties>
</file>