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7"/>
  </p:handoutMasterIdLst>
  <p:sldIdLst>
    <p:sldId id="268" r:id="rId2"/>
    <p:sldId id="256" r:id="rId3"/>
    <p:sldId id="257" r:id="rId4"/>
    <p:sldId id="258" r:id="rId5"/>
    <p:sldId id="260" r:id="rId6"/>
    <p:sldId id="259" r:id="rId7"/>
    <p:sldId id="262" r:id="rId8"/>
    <p:sldId id="261" r:id="rId9"/>
    <p:sldId id="263" r:id="rId10"/>
    <p:sldId id="269" r:id="rId11"/>
    <p:sldId id="264" r:id="rId12"/>
    <p:sldId id="267" r:id="rId13"/>
    <p:sldId id="265" r:id="rId14"/>
    <p:sldId id="266" r:id="rId15"/>
    <p:sldId id="270" r:id="rId1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Book Antiqu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ook Antiqua" pitchFamily="18" charset="0"/>
              </a:defRPr>
            </a:lvl1pPr>
          </a:lstStyle>
          <a:p>
            <a:pPr>
              <a:defRPr/>
            </a:pPr>
            <a:fld id="{5D6AA385-6595-4503-94B9-53F3D08ECE0F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Book Antiqu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ook Antiqua" pitchFamily="18" charset="0"/>
              </a:defRPr>
            </a:lvl1pPr>
          </a:lstStyle>
          <a:p>
            <a:pPr>
              <a:defRPr/>
            </a:pPr>
            <a:fld id="{E4D4DB3B-14C5-4665-B8E1-595F61E7A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07E2F-33A7-43CB-B97B-AC88268FE1AF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DD588-5413-4A70-BE0E-5BA338AF6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CF927-1A3D-40E6-918D-03455A497E6C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F3B25-0F50-43BF-A687-1C8C9972A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D7A7A-5F52-4829-924B-06DB234CCA29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3AE3D-E797-40E4-9C95-EAB49691A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4853-FB74-4E48-B573-B8CE4DA12C3B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86371-E2A0-4FF0-9955-DFBDA5004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87BC3-8CE5-445A-AA96-4901A0A51AFD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3D153-E09B-4526-AABD-E5F090EAD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F3857-C059-443C-AAB6-A0D42D5C8B71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69134-8358-4A61-9F35-1A9AABF41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FB9FE-6ABF-4F4B-8A80-FF2A81975B7C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F6E3D-2A44-4ACD-9DE0-8C0EC75F4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66C48-A855-4CC4-B25C-46CAC0D5A302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79CAF-E595-407C-AFFE-9DC760412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48223-8584-419D-A063-605D6236DD29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DA2B7-0009-41D7-965B-56264587B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D4687-FD28-4B71-A2D7-110B7B35CC8C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484B-553D-4DF0-A10C-CD841F193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FA9FD-01E5-43CB-BE04-F524D7916B4E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2985C-C26F-4D36-8DA8-C41991EBDE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A33B08-883F-40A2-9CAE-06AEDF229C20}" type="datetimeFigureOut">
              <a:rPr lang="en-US"/>
              <a:pPr>
                <a:defRPr/>
              </a:pPr>
              <a:t>2/4/2011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561F99-8C6B-456B-8ED9-E26F041D9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96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volution.berkeley.edu/evolibrary/article/similarity_ms_01" TargetMode="External"/><Relationship Id="rId2" Type="http://schemas.openxmlformats.org/officeDocument/2006/relationships/hyperlink" Target="http://evolution.berkeley.edu/evosite/evo101/IIC1Homologies2.s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volution.berkeley.edu/evosite/evo101/VIIDTrends.s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6000" smtClean="0">
                <a:ln>
                  <a:noFill/>
                </a:ln>
                <a:solidFill>
                  <a:schemeClr val="tx1"/>
                </a:solidFill>
                <a:effectLst/>
              </a:rPr>
              <a:t>Warm UP/Agenda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800" b="1" smtClean="0"/>
              <a:t>GET YOUR BOOKS!</a:t>
            </a:r>
          </a:p>
          <a:p>
            <a:r>
              <a:rPr lang="en-US" sz="3600" b="1" smtClean="0"/>
              <a:t>Take a study guide and vocabulary sheet.</a:t>
            </a:r>
          </a:p>
          <a:p>
            <a:r>
              <a:rPr lang="en-US" sz="3600" smtClean="0"/>
              <a:t>CRCT Practice Book p. 19-21 (1-9).</a:t>
            </a:r>
          </a:p>
          <a:p>
            <a:r>
              <a:rPr lang="en-US" sz="3600" smtClean="0"/>
              <a:t>PowerPoint:  History Of Life On Earth</a:t>
            </a:r>
          </a:p>
          <a:p>
            <a:r>
              <a:rPr lang="en-US" sz="3600" smtClean="0"/>
              <a:t>Brain Pop: Evolution</a:t>
            </a:r>
          </a:p>
          <a:p>
            <a:endParaRPr 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>
                <a:ln>
                  <a:noFill/>
                </a:ln>
                <a:solidFill>
                  <a:schemeClr val="tx1"/>
                </a:solidFill>
                <a:effectLst/>
              </a:rPr>
              <a:t>Evolution Clues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sz="2400" smtClean="0">
                <a:hlinkClick r:id="rId2"/>
              </a:rPr>
              <a:t>http://evolution.berkeley.edu/evosite/evo101/IIC1Homologies2.shtml</a:t>
            </a:r>
            <a:endParaRPr lang="en-US" sz="2400" smtClean="0">
              <a:hlinkClick r:id="rId3"/>
            </a:endParaRPr>
          </a:p>
          <a:p>
            <a:pPr lvl="2" eaLnBrk="1" hangingPunct="1"/>
            <a:r>
              <a:rPr lang="en-US" sz="2400" smtClean="0">
                <a:hlinkClick r:id="rId3"/>
              </a:rPr>
              <a:t>http://evolution.berkeley.edu/evolibrary/article/similarity_ms_01</a:t>
            </a:r>
            <a:endParaRPr lang="en-US" sz="2400" smtClean="0"/>
          </a:p>
          <a:p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575" y="373775"/>
            <a:ext cx="8229600" cy="96783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Many Types of Evidence Support Evolution.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en-US" sz="2600" smtClean="0"/>
          </a:p>
          <a:p>
            <a:r>
              <a:rPr lang="en-US" smtClean="0"/>
              <a:t>Early life stages of some species do resemble each other.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Similarities in development of different species that are unlike as adults indicate a common ancestor.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smtClean="0"/>
              <a:t>For example, a chicken, a rabbit, and a salamander are three very different animals.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smtClean="0"/>
              <a:t>However, their embryos look very similar.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smtClean="0"/>
              <a:t>As the embryos develop, they become more different.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200" smtClean="0"/>
              <a:t>This evidence indicates that many animals must share a common ancestor whose embryo started developing in a similar 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752600"/>
            <a:ext cx="7315200" cy="282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800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4648200"/>
            <a:ext cx="1447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4876800"/>
            <a:ext cx="1905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Rectangle 7"/>
          <p:cNvSpPr>
            <a:spLocks noChangeArrowheads="1"/>
          </p:cNvSpPr>
          <p:nvPr/>
        </p:nvSpPr>
        <p:spPr bwMode="auto">
          <a:xfrm>
            <a:off x="1371600" y="635000"/>
            <a:ext cx="6096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Book Antiqua" pitchFamily="18" charset="0"/>
              </a:rPr>
              <a:t>The study of embryos shows that animals that appear to be very different as adults are similar during early development.</a:t>
            </a:r>
            <a:endParaRPr lang="en-US" sz="240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Genetic Evidence Supports the Theory of Evolution.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DNA contains the genetic material found in all cells. </a:t>
            </a:r>
          </a:p>
          <a:p>
            <a:pPr eaLnBrk="1" hangingPunct="1"/>
            <a:r>
              <a:rPr lang="en-US" sz="3600" smtClean="0"/>
              <a:t>It contains a code that a cell uses to function properly. </a:t>
            </a:r>
          </a:p>
          <a:p>
            <a:pPr eaLnBrk="1" hangingPunct="1"/>
            <a:r>
              <a:rPr lang="en-US" sz="3600" smtClean="0"/>
              <a:t>The code is a pattern of four chemical units called bases, represented by the letters A, T, C, and 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Genetic Evidence Supports the Theory of Evolution.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smtClean="0"/>
              <a:t>A small bit of nucleic acid found in the nuclei of all living cells. </a:t>
            </a:r>
          </a:p>
          <a:p>
            <a:r>
              <a:rPr lang="en-US" sz="4000" smtClean="0"/>
              <a:t>Has huge effects on living organisms.</a:t>
            </a:r>
          </a:p>
          <a:p>
            <a:r>
              <a:rPr lang="en-US" sz="4000" smtClean="0"/>
              <a:t>Carries information that cells of organisms use to produce traits.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>
                <a:ln>
                  <a:noFill/>
                </a:ln>
                <a:solidFill>
                  <a:schemeClr val="tx1"/>
                </a:solidFill>
                <a:effectLst/>
              </a:rPr>
              <a:t>Trends in Evolution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2"/>
              </a:rPr>
              <a:t>http://evolution.berkeley.edu/evosite/evo101/VIIDTrends.shtml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History of Life on Earth</a:t>
            </a:r>
            <a:endParaRPr lang="en-US" dirty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pPr eaLnBrk="1" hangingPunct="1"/>
            <a:r>
              <a:rPr lang="en-US" smtClean="0"/>
              <a:t>Many Types of Evidence Support Evolution.</a:t>
            </a:r>
          </a:p>
          <a:p>
            <a:pPr eaLnBrk="1" hangingPunct="1"/>
            <a:r>
              <a:rPr lang="en-US" smtClean="0"/>
              <a:t>McDougall/Littell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Many Types of Evidence Support Evolution.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1.B. Darwin did not publish his book explaining his theory until 1859.</a:t>
            </a:r>
          </a:p>
          <a:p>
            <a:pPr eaLnBrk="1" hangingPunct="1"/>
            <a:r>
              <a:rPr lang="en-US" smtClean="0"/>
              <a:t>A theory is a widely accepted statement, based on scientific evidence, that helps explain a group of facts. </a:t>
            </a:r>
          </a:p>
          <a:p>
            <a:pPr eaLnBrk="1" hangingPunct="1"/>
            <a:r>
              <a:rPr lang="en-US" smtClean="0"/>
              <a:t>Darwin's theory of evolution is widely accepted because it is supported by fossil evidence, biological evidence, and genetic evidence.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Many Types of Evidence Support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Evidence from fossils supports evolution. </a:t>
            </a:r>
          </a:p>
          <a:p>
            <a:pPr eaLnBrk="1" hangingPunct="1"/>
            <a:r>
              <a:rPr lang="en-US" smtClean="0"/>
              <a:t>An ancestor is an early form of an organism from which later forms descend. </a:t>
            </a:r>
          </a:p>
          <a:p>
            <a:pPr eaLnBrk="1" hangingPunct="1"/>
            <a:r>
              <a:rPr lang="en-US" smtClean="0"/>
              <a:t>According to the theory of evolution, different species should have common ancestors. </a:t>
            </a:r>
          </a:p>
          <a:p>
            <a:pPr eaLnBrk="1" hangingPunct="1"/>
            <a:r>
              <a:rPr lang="en-US" smtClean="0"/>
              <a:t>Fossil evidence supports this idea. </a:t>
            </a:r>
          </a:p>
          <a:p>
            <a:pPr eaLnBrk="1" hangingPunct="1"/>
            <a:r>
              <a:rPr lang="en-US" smtClean="0"/>
              <a:t>For example, modern plants and modern algae share characteristics with fossil algae that point to a common ancestor.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Many Types of Evidence Support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sz="3600" smtClean="0"/>
              <a:t>Both help scientists understand the relationships among organisms that exist today.</a:t>
            </a:r>
          </a:p>
          <a:p>
            <a:r>
              <a:rPr lang="en-US" sz="3600" smtClean="0"/>
              <a:t>Biological evidence supports evolution. </a:t>
            </a:r>
          </a:p>
          <a:p>
            <a:pPr eaLnBrk="1" hangingPunct="1"/>
            <a:r>
              <a:rPr lang="en-US" sz="3600" smtClean="0"/>
              <a:t>Biological evidence includes the structure of living things and how living things develop into adults.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Many types of evidence support evolution.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Vestigial organs are physical structures that were fully developed and functional in an earlier group of organisms but are reduced and unused in later species. </a:t>
            </a:r>
          </a:p>
          <a:p>
            <a:pPr eaLnBrk="1" hangingPunct="1"/>
            <a:r>
              <a:rPr lang="en-US" sz="3200" smtClean="0"/>
              <a:t>These vestigial organs indicate that the organism had an ancestor that needed the trait, and can show how the modern organism and the ancestor are related.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8263"/>
            <a:ext cx="9144000" cy="692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Many Types of Evidence Support Evolution.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600" smtClean="0"/>
              <a:t>Similar structures with different functions indicate that organisms shared a common ancestor. </a:t>
            </a:r>
          </a:p>
          <a:p>
            <a:r>
              <a:rPr lang="en-US" smtClean="0"/>
              <a:t>The process of natural selection caused variations in form and use. </a:t>
            </a:r>
          </a:p>
          <a:p>
            <a:r>
              <a:rPr lang="en-US" smtClean="0"/>
              <a:t> Organisms living in different environments were under different environmental pressures.</a:t>
            </a:r>
            <a:endParaRPr lang="en-US" sz="2600" smtClean="0"/>
          </a:p>
          <a:p>
            <a:pPr marL="742950" lvl="1" indent="-285750" eaLnBrk="1" hangingPunct="1"/>
            <a:r>
              <a:rPr lang="en-US" sz="1400" smtClean="0"/>
              <a:t>For example, the illustrations show that geckos, bats, and manatees have similar bones in their forelimb. </a:t>
            </a:r>
          </a:p>
          <a:p>
            <a:pPr marL="742950" lvl="1" indent="-285750" eaLnBrk="1" hangingPunct="1"/>
            <a:r>
              <a:rPr lang="en-US" sz="1400" smtClean="0"/>
              <a:t>A shorter bone leads from the shoulder to a joint. From the joint, the longer bone leads to a wrist. </a:t>
            </a:r>
          </a:p>
          <a:p>
            <a:pPr marL="742950" lvl="1" indent="-285750" eaLnBrk="1" hangingPunct="1"/>
            <a:r>
              <a:rPr lang="en-US" sz="1400" smtClean="0"/>
              <a:t>Because the three organisms live in very different environments, the similar structures have evolved in very different ways.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505</TotalTime>
  <Words>471</Words>
  <Application>Microsoft Office PowerPoint</Application>
  <PresentationFormat>On-screen Show (4:3)</PresentationFormat>
  <Paragraphs>43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Lucida Sans</vt:lpstr>
      <vt:lpstr>Book Antiqua</vt:lpstr>
      <vt:lpstr>Wingdings 2</vt:lpstr>
      <vt:lpstr>Wingdings</vt:lpstr>
      <vt:lpstr>Wingdings 3</vt:lpstr>
      <vt:lpstr>Calibri</vt:lpstr>
      <vt:lpstr>Apex</vt:lpstr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 of Life on Earth</dc:title>
  <dc:creator>Chelsey Lloyd</dc:creator>
  <cp:lastModifiedBy>FCUser</cp:lastModifiedBy>
  <cp:revision>9</cp:revision>
  <dcterms:created xsi:type="dcterms:W3CDTF">2008-12-23T22:01:15Z</dcterms:created>
  <dcterms:modified xsi:type="dcterms:W3CDTF">2011-02-04T12:56:15Z</dcterms:modified>
</cp:coreProperties>
</file>