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CCAFEAF-DFA0-417B-B245-EFF1D2007002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73F2C29-6C79-42CB-A24A-141331D5255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Church</a:t>
            </a:r>
            <a:br>
              <a:rPr lang="en-US" dirty="0" smtClean="0"/>
            </a:br>
            <a:r>
              <a:rPr lang="en-US" dirty="0" smtClean="0"/>
              <a:t>Review Topics for Midterm Exam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9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US" dirty="0" smtClean="0"/>
              <a:t>Church in the Americas</a:t>
            </a:r>
          </a:p>
          <a:p>
            <a:r>
              <a:rPr lang="en-US" dirty="0" smtClean="0"/>
              <a:t>Spanish missionaries in the Southeast and Southwest</a:t>
            </a:r>
          </a:p>
          <a:p>
            <a:pPr lvl="1"/>
            <a:r>
              <a:rPr lang="en-US" dirty="0" smtClean="0"/>
              <a:t>Juan de Padilla</a:t>
            </a:r>
          </a:p>
          <a:p>
            <a:pPr lvl="1"/>
            <a:r>
              <a:rPr lang="en-US" dirty="0" err="1" smtClean="0"/>
              <a:t>Eusebio</a:t>
            </a:r>
            <a:r>
              <a:rPr lang="en-US" dirty="0" smtClean="0"/>
              <a:t> Francisco Kino</a:t>
            </a:r>
          </a:p>
          <a:p>
            <a:pPr lvl="1"/>
            <a:r>
              <a:rPr lang="en-US" dirty="0" err="1" smtClean="0"/>
              <a:t>Junipero</a:t>
            </a:r>
            <a:r>
              <a:rPr lang="en-US" dirty="0" smtClean="0"/>
              <a:t> Serra</a:t>
            </a:r>
          </a:p>
          <a:p>
            <a:r>
              <a:rPr lang="en-US" dirty="0" smtClean="0"/>
              <a:t>French missionaries in the Northeast and Midwest</a:t>
            </a:r>
          </a:p>
          <a:p>
            <a:pPr lvl="1"/>
            <a:r>
              <a:rPr lang="en-US" dirty="0" smtClean="0"/>
              <a:t>St. Isaac </a:t>
            </a:r>
            <a:r>
              <a:rPr lang="en-US" dirty="0" err="1" smtClean="0"/>
              <a:t>Jogues</a:t>
            </a:r>
            <a:endParaRPr lang="en-US" dirty="0" smtClean="0"/>
          </a:p>
          <a:p>
            <a:pPr lvl="1"/>
            <a:r>
              <a:rPr lang="en-US" dirty="0" smtClean="0"/>
              <a:t>Jacques Marquette</a:t>
            </a:r>
          </a:p>
          <a:p>
            <a:r>
              <a:rPr lang="en-US" dirty="0" smtClean="0"/>
              <a:t>Native American Catholicism</a:t>
            </a:r>
          </a:p>
          <a:p>
            <a:pPr lvl="1"/>
            <a:r>
              <a:rPr lang="en-US" dirty="0" smtClean="0"/>
              <a:t>St. Rose of Lima</a:t>
            </a:r>
          </a:p>
          <a:p>
            <a:pPr lvl="1"/>
            <a:r>
              <a:rPr lang="en-US" dirty="0" smtClean="0"/>
              <a:t>Our Lady of Guadalupe</a:t>
            </a:r>
          </a:p>
          <a:p>
            <a:pPr lvl="1"/>
            <a:r>
              <a:rPr lang="en-US" dirty="0" smtClean="0"/>
              <a:t>St. </a:t>
            </a:r>
            <a:r>
              <a:rPr lang="en-US" dirty="0" err="1" smtClean="0"/>
              <a:t>Kateri</a:t>
            </a:r>
            <a:r>
              <a:rPr lang="en-US" dirty="0" smtClean="0"/>
              <a:t> </a:t>
            </a:r>
            <a:r>
              <a:rPr lang="en-US" dirty="0" err="1" smtClean="0"/>
              <a:t>Tekakwitha</a:t>
            </a:r>
            <a:endParaRPr lang="en-US" dirty="0" smtClean="0"/>
          </a:p>
          <a:p>
            <a:r>
              <a:rPr lang="en-US" dirty="0" smtClean="0"/>
              <a:t>Catholicism in the Colonies</a:t>
            </a:r>
          </a:p>
          <a:p>
            <a:pPr lvl="1"/>
            <a:r>
              <a:rPr lang="en-US" dirty="0"/>
              <a:t>Calvert in Maryland</a:t>
            </a:r>
          </a:p>
          <a:p>
            <a:pPr lvl="1"/>
            <a:r>
              <a:rPr lang="en-US" dirty="0"/>
              <a:t>John Carroll, first bishop</a:t>
            </a:r>
          </a:p>
          <a:p>
            <a:pPr lvl="1"/>
            <a:r>
              <a:rPr lang="en-US" dirty="0"/>
              <a:t>Diocese of </a:t>
            </a:r>
            <a:r>
              <a:rPr lang="en-US" dirty="0" smtClean="0"/>
              <a:t>Baltimore</a:t>
            </a:r>
          </a:p>
          <a:p>
            <a:r>
              <a:rPr lang="en-US" dirty="0" smtClean="0"/>
              <a:t>The Immigrant Church </a:t>
            </a:r>
          </a:p>
          <a:p>
            <a:pPr lvl="1"/>
            <a:r>
              <a:rPr lang="en-US" dirty="0" smtClean="0"/>
              <a:t>Waves of immigration </a:t>
            </a:r>
          </a:p>
          <a:p>
            <a:pPr lvl="1"/>
            <a:r>
              <a:rPr lang="en-US" dirty="0" smtClean="0"/>
              <a:t>St. Elizabeth Ann Seton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3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3">
            <a:normAutofit fontScale="25000" lnSpcReduction="20000"/>
          </a:bodyPr>
          <a:lstStyle/>
          <a:p>
            <a:pPr marL="0" indent="0">
              <a:buNone/>
            </a:pPr>
            <a:endParaRPr lang="en-US" sz="5600" dirty="0" smtClean="0"/>
          </a:p>
          <a:p>
            <a:r>
              <a:rPr lang="en-US" sz="6400" dirty="0" smtClean="0"/>
              <a:t>Exodus</a:t>
            </a:r>
            <a:endParaRPr lang="en-US" sz="6400" dirty="0"/>
          </a:p>
          <a:p>
            <a:r>
              <a:rPr lang="en-US" sz="6400" dirty="0"/>
              <a:t>Hellenistic Jews</a:t>
            </a:r>
          </a:p>
          <a:p>
            <a:r>
              <a:rPr lang="en-US" sz="6400" dirty="0"/>
              <a:t>The Gospels</a:t>
            </a:r>
          </a:p>
          <a:p>
            <a:r>
              <a:rPr lang="en-US" sz="6400" dirty="0"/>
              <a:t>Acts of the Apostles</a:t>
            </a:r>
          </a:p>
          <a:p>
            <a:r>
              <a:rPr lang="en-US" sz="6400" dirty="0"/>
              <a:t>Pentecost</a:t>
            </a:r>
          </a:p>
          <a:p>
            <a:r>
              <a:rPr lang="en-US" sz="6400" dirty="0"/>
              <a:t>St. Peter</a:t>
            </a:r>
          </a:p>
          <a:p>
            <a:r>
              <a:rPr lang="en-US" sz="6400" dirty="0"/>
              <a:t>St. </a:t>
            </a:r>
            <a:r>
              <a:rPr lang="en-US" sz="6400" dirty="0" smtClean="0"/>
              <a:t>Paul</a:t>
            </a:r>
            <a:endParaRPr lang="en-US" sz="6400" dirty="0"/>
          </a:p>
          <a:p>
            <a:r>
              <a:rPr lang="en-US" sz="6400" dirty="0"/>
              <a:t>Council of </a:t>
            </a:r>
            <a:r>
              <a:rPr lang="en-US" sz="6400" dirty="0" smtClean="0"/>
              <a:t>Jerusalem</a:t>
            </a:r>
            <a:endParaRPr lang="en-US" sz="6400" dirty="0"/>
          </a:p>
          <a:p>
            <a:r>
              <a:rPr lang="en-US" sz="6400" dirty="0"/>
              <a:t>Deacons</a:t>
            </a:r>
          </a:p>
          <a:p>
            <a:r>
              <a:rPr lang="en-US" sz="6400" dirty="0"/>
              <a:t>St. Stephen</a:t>
            </a:r>
          </a:p>
          <a:p>
            <a:r>
              <a:rPr lang="en-US" sz="6400" dirty="0" smtClean="0"/>
              <a:t>Edict </a:t>
            </a:r>
            <a:r>
              <a:rPr lang="en-US" sz="6400" dirty="0"/>
              <a:t>of Milan</a:t>
            </a:r>
          </a:p>
          <a:p>
            <a:r>
              <a:rPr lang="en-US" sz="6400" dirty="0" smtClean="0"/>
              <a:t>Apologists</a:t>
            </a:r>
            <a:endParaRPr lang="en-US" sz="6400" dirty="0"/>
          </a:p>
          <a:p>
            <a:r>
              <a:rPr lang="en-US" sz="6400" dirty="0"/>
              <a:t>Orthodoxy </a:t>
            </a:r>
            <a:endParaRPr lang="en-US" sz="6400" dirty="0" smtClean="0"/>
          </a:p>
          <a:p>
            <a:r>
              <a:rPr lang="en-US" sz="6400" dirty="0" smtClean="0"/>
              <a:t>Heresy</a:t>
            </a:r>
            <a:endParaRPr lang="en-US" sz="6400" dirty="0"/>
          </a:p>
          <a:p>
            <a:r>
              <a:rPr lang="en-US" sz="6400" dirty="0" smtClean="0"/>
              <a:t>canon</a:t>
            </a:r>
            <a:endParaRPr lang="en-US" sz="6400" dirty="0"/>
          </a:p>
          <a:p>
            <a:r>
              <a:rPr lang="en-US" sz="6400" dirty="0"/>
              <a:t>Catechumenate</a:t>
            </a:r>
          </a:p>
          <a:p>
            <a:r>
              <a:rPr lang="en-US" sz="6400" dirty="0" smtClean="0"/>
              <a:t>Bishop</a:t>
            </a:r>
          </a:p>
          <a:p>
            <a:r>
              <a:rPr lang="en-US" sz="6400" dirty="0" smtClean="0"/>
              <a:t>Presbyter</a:t>
            </a:r>
            <a:endParaRPr lang="en-US" sz="6400" dirty="0"/>
          </a:p>
          <a:p>
            <a:r>
              <a:rPr lang="en-US" sz="6400" dirty="0"/>
              <a:t>Constantine</a:t>
            </a:r>
          </a:p>
          <a:p>
            <a:r>
              <a:rPr lang="en-US" sz="6400" dirty="0"/>
              <a:t>Religious freedom</a:t>
            </a:r>
          </a:p>
          <a:p>
            <a:r>
              <a:rPr lang="en-US" sz="6400" dirty="0"/>
              <a:t>Council of Nicaea</a:t>
            </a:r>
          </a:p>
          <a:p>
            <a:r>
              <a:rPr lang="en-US" sz="6400" dirty="0"/>
              <a:t>Nicene Creed</a:t>
            </a:r>
          </a:p>
          <a:p>
            <a:r>
              <a:rPr lang="en-US" sz="6400" dirty="0" smtClean="0"/>
              <a:t>Arianism</a:t>
            </a:r>
          </a:p>
          <a:p>
            <a:r>
              <a:rPr lang="en-US" sz="6400" dirty="0" smtClean="0"/>
              <a:t>St. Augustine</a:t>
            </a:r>
          </a:p>
          <a:p>
            <a:r>
              <a:rPr lang="en-US" sz="6400" dirty="0" smtClean="0"/>
              <a:t>St. Jerome</a:t>
            </a:r>
          </a:p>
          <a:p>
            <a:r>
              <a:rPr lang="en-US" sz="6400" dirty="0" smtClean="0"/>
              <a:t>Latin Vulgate</a:t>
            </a:r>
          </a:p>
          <a:p>
            <a:r>
              <a:rPr lang="en-US" sz="6400" dirty="0" smtClean="0"/>
              <a:t>Church Fathers</a:t>
            </a:r>
          </a:p>
          <a:p>
            <a:r>
              <a:rPr lang="en-US" sz="6400" dirty="0" smtClean="0"/>
              <a:t>Monasticism/Monks</a:t>
            </a:r>
          </a:p>
          <a:p>
            <a:r>
              <a:rPr lang="en-US" sz="6400" dirty="0" smtClean="0"/>
              <a:t>Desert fathers/hermits</a:t>
            </a:r>
          </a:p>
          <a:p>
            <a:r>
              <a:rPr lang="en-US" sz="6400" dirty="0" smtClean="0"/>
              <a:t>St. Anthony of Egypt</a:t>
            </a:r>
          </a:p>
          <a:p>
            <a:r>
              <a:rPr lang="en-US" sz="6400" dirty="0" smtClean="0"/>
              <a:t>Constantinople</a:t>
            </a:r>
            <a:endParaRPr lang="en-US" sz="6400" dirty="0"/>
          </a:p>
          <a:p>
            <a:r>
              <a:rPr lang="en-US" sz="6400" dirty="0" err="1"/>
              <a:t>Hagia</a:t>
            </a:r>
            <a:r>
              <a:rPr lang="en-US" sz="6400" dirty="0"/>
              <a:t> Sophia</a:t>
            </a:r>
          </a:p>
          <a:p>
            <a:r>
              <a:rPr lang="en-US" sz="6400" dirty="0"/>
              <a:t>Patriarchates</a:t>
            </a:r>
          </a:p>
          <a:p>
            <a:r>
              <a:rPr lang="en-US" sz="6400" dirty="0" smtClean="0"/>
              <a:t>Islam</a:t>
            </a:r>
          </a:p>
          <a:p>
            <a:r>
              <a:rPr lang="en-US" sz="6400" dirty="0" smtClean="0"/>
              <a:t>Muhammad</a:t>
            </a:r>
          </a:p>
          <a:p>
            <a:r>
              <a:rPr lang="en-US" sz="6400" dirty="0" smtClean="0"/>
              <a:t>Baptistery</a:t>
            </a:r>
          </a:p>
          <a:p>
            <a:r>
              <a:rPr lang="en-US" sz="6400" dirty="0" smtClean="0"/>
              <a:t>Gregorian chants</a:t>
            </a:r>
          </a:p>
          <a:p>
            <a:r>
              <a:rPr lang="en-US" sz="6400" dirty="0" smtClean="0"/>
              <a:t>Celibacy</a:t>
            </a:r>
          </a:p>
          <a:p>
            <a:r>
              <a:rPr lang="en-US" sz="6400" dirty="0" smtClean="0"/>
              <a:t>St. Patrick of Ireland</a:t>
            </a:r>
          </a:p>
          <a:p>
            <a:r>
              <a:rPr lang="en-US" sz="6400" dirty="0" smtClean="0"/>
              <a:t>Donation of Pepin</a:t>
            </a:r>
          </a:p>
          <a:p>
            <a:r>
              <a:rPr lang="en-US" sz="6400" dirty="0" smtClean="0"/>
              <a:t>Papal States</a:t>
            </a:r>
          </a:p>
          <a:p>
            <a:r>
              <a:rPr lang="en-US" sz="6400" dirty="0" smtClean="0"/>
              <a:t>Charlemagne</a:t>
            </a:r>
            <a:endParaRPr lang="en-US" sz="6400" dirty="0"/>
          </a:p>
          <a:p>
            <a:r>
              <a:rPr lang="en-US" sz="6400" dirty="0" smtClean="0"/>
              <a:t>Feudalism</a:t>
            </a:r>
          </a:p>
          <a:p>
            <a:r>
              <a:rPr lang="en-US" sz="6400" dirty="0" smtClean="0"/>
              <a:t>Lay investiture</a:t>
            </a:r>
          </a:p>
          <a:p>
            <a:r>
              <a:rPr lang="en-US" sz="6400" dirty="0" smtClean="0"/>
              <a:t>Simony</a:t>
            </a:r>
          </a:p>
          <a:p>
            <a:r>
              <a:rPr lang="en-US" sz="6400" dirty="0" smtClean="0"/>
              <a:t>East-west schism</a:t>
            </a:r>
          </a:p>
          <a:p>
            <a:r>
              <a:rPr lang="en-US" sz="6400" dirty="0" smtClean="0"/>
              <a:t>Excommunication</a:t>
            </a:r>
          </a:p>
          <a:p>
            <a:r>
              <a:rPr lang="en-US" sz="6400" dirty="0" smtClean="0"/>
              <a:t>Gothic cathedrals</a:t>
            </a:r>
          </a:p>
          <a:p>
            <a:r>
              <a:rPr lang="en-US" sz="6400" dirty="0" smtClean="0"/>
              <a:t>St. Francis of Assisi</a:t>
            </a:r>
          </a:p>
          <a:p>
            <a:r>
              <a:rPr lang="en-US" sz="6400" dirty="0" smtClean="0"/>
              <a:t>St. Dominic de Guzman</a:t>
            </a:r>
          </a:p>
          <a:p>
            <a:endParaRPr lang="en-US" sz="6400" dirty="0"/>
          </a:p>
          <a:p>
            <a:pPr lvl="1"/>
            <a:endParaRPr lang="en-US" sz="6400" dirty="0"/>
          </a:p>
          <a:p>
            <a:endParaRPr lang="en-US" sz="19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Vocabulary Review (Chapters 1-5)</a:t>
            </a:r>
            <a:br>
              <a:rPr lang="en-US" sz="3600" dirty="0" smtClean="0"/>
            </a:b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45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3">
            <a:normAutofit fontScale="62500" lnSpcReduction="20000"/>
          </a:bodyPr>
          <a:lstStyle/>
          <a:p>
            <a:r>
              <a:rPr lang="en-US" dirty="0"/>
              <a:t>The Black </a:t>
            </a:r>
            <a:r>
              <a:rPr lang="en-US" dirty="0" smtClean="0"/>
              <a:t>Death</a:t>
            </a:r>
          </a:p>
          <a:p>
            <a:r>
              <a:rPr lang="en-US" dirty="0" smtClean="0"/>
              <a:t>Avignon</a:t>
            </a:r>
          </a:p>
          <a:p>
            <a:r>
              <a:rPr lang="en-US" dirty="0" smtClean="0"/>
              <a:t>Babylonian Captivity of the Papacy</a:t>
            </a:r>
          </a:p>
          <a:p>
            <a:r>
              <a:rPr lang="en-US" dirty="0" smtClean="0"/>
              <a:t>Great Western Schism</a:t>
            </a:r>
          </a:p>
          <a:p>
            <a:r>
              <a:rPr lang="en-US" dirty="0" smtClean="0"/>
              <a:t>Schism</a:t>
            </a:r>
          </a:p>
          <a:p>
            <a:r>
              <a:rPr lang="en-US" dirty="0" smtClean="0"/>
              <a:t>Anti-pope</a:t>
            </a:r>
          </a:p>
          <a:p>
            <a:r>
              <a:rPr lang="en-US" dirty="0" smtClean="0"/>
              <a:t>Union of Florence</a:t>
            </a:r>
          </a:p>
          <a:p>
            <a:r>
              <a:rPr lang="en-US" dirty="0" smtClean="0"/>
              <a:t>Russian Orthodox Church</a:t>
            </a:r>
          </a:p>
          <a:p>
            <a:r>
              <a:rPr lang="en-US" dirty="0" smtClean="0"/>
              <a:t>Moscow</a:t>
            </a:r>
          </a:p>
          <a:p>
            <a:r>
              <a:rPr lang="en-US" dirty="0" smtClean="0"/>
              <a:t>Humanism</a:t>
            </a:r>
          </a:p>
          <a:p>
            <a:r>
              <a:rPr lang="en-US" dirty="0" smtClean="0"/>
              <a:t>Renaissance</a:t>
            </a:r>
          </a:p>
          <a:p>
            <a:r>
              <a:rPr lang="en-US" dirty="0" smtClean="0"/>
              <a:t>:Leonardo da Vinci</a:t>
            </a:r>
          </a:p>
          <a:p>
            <a:r>
              <a:rPr lang="en-US" dirty="0" smtClean="0"/>
              <a:t>La Pieta</a:t>
            </a:r>
          </a:p>
          <a:p>
            <a:r>
              <a:rPr lang="en-US" dirty="0" smtClean="0"/>
              <a:t>Sistine </a:t>
            </a:r>
            <a:r>
              <a:rPr lang="en-US" dirty="0" smtClean="0"/>
              <a:t>Chapel</a:t>
            </a:r>
            <a:endParaRPr lang="en-US" dirty="0" smtClean="0"/>
          </a:p>
          <a:p>
            <a:r>
              <a:rPr lang="en-US" dirty="0"/>
              <a:t>Protestant Reformation</a:t>
            </a:r>
          </a:p>
          <a:p>
            <a:r>
              <a:rPr lang="en-US" dirty="0"/>
              <a:t>Martin </a:t>
            </a:r>
            <a:r>
              <a:rPr lang="en-US" dirty="0" smtClean="0"/>
              <a:t>Luther</a:t>
            </a:r>
          </a:p>
          <a:p>
            <a:r>
              <a:rPr lang="en-US" dirty="0" smtClean="0"/>
              <a:t>95 Theses</a:t>
            </a:r>
          </a:p>
          <a:p>
            <a:r>
              <a:rPr lang="en-US" dirty="0" smtClean="0"/>
              <a:t>Indulgences</a:t>
            </a:r>
          </a:p>
          <a:p>
            <a:r>
              <a:rPr lang="en-US" dirty="0" smtClean="0"/>
              <a:t>Diet of Worms</a:t>
            </a:r>
          </a:p>
          <a:p>
            <a:r>
              <a:rPr lang="en-US" dirty="0" smtClean="0"/>
              <a:t>Peasants’ Revolt</a:t>
            </a:r>
          </a:p>
          <a:p>
            <a:r>
              <a:rPr lang="en-US" dirty="0" smtClean="0"/>
              <a:t>Peace of Augsburg</a:t>
            </a:r>
          </a:p>
          <a:p>
            <a:r>
              <a:rPr lang="en-US" dirty="0" smtClean="0"/>
              <a:t>Huguenots</a:t>
            </a:r>
          </a:p>
          <a:p>
            <a:r>
              <a:rPr lang="en-US" dirty="0" smtClean="0"/>
              <a:t>Edict of Nantes</a:t>
            </a:r>
          </a:p>
          <a:p>
            <a:r>
              <a:rPr lang="en-US" dirty="0" smtClean="0"/>
              <a:t>King Henry VIII</a:t>
            </a:r>
          </a:p>
          <a:p>
            <a:r>
              <a:rPr lang="en-US" dirty="0" smtClean="0"/>
              <a:t>Anglican Church</a:t>
            </a:r>
          </a:p>
          <a:p>
            <a:r>
              <a:rPr lang="en-US" dirty="0" smtClean="0"/>
              <a:t>Sola Scriptura</a:t>
            </a:r>
          </a:p>
          <a:p>
            <a:r>
              <a:rPr lang="en-US" dirty="0" smtClean="0"/>
              <a:t>Justification by faith</a:t>
            </a:r>
          </a:p>
          <a:p>
            <a:r>
              <a:rPr lang="en-US" dirty="0" smtClean="0"/>
              <a:t>Ministerial priesthood</a:t>
            </a:r>
          </a:p>
          <a:p>
            <a:r>
              <a:rPr lang="en-US" dirty="0" smtClean="0"/>
              <a:t>Seminaries</a:t>
            </a:r>
          </a:p>
          <a:p>
            <a:r>
              <a:rPr lang="en-US" dirty="0" smtClean="0"/>
              <a:t>Roman missal</a:t>
            </a:r>
          </a:p>
          <a:p>
            <a:r>
              <a:rPr lang="en-US" dirty="0"/>
              <a:t>Church in the Americas</a:t>
            </a:r>
          </a:p>
          <a:p>
            <a:r>
              <a:rPr lang="en-US" dirty="0" smtClean="0"/>
              <a:t>Juan de Padilla</a:t>
            </a:r>
          </a:p>
          <a:p>
            <a:r>
              <a:rPr lang="en-US" dirty="0" err="1" smtClean="0"/>
              <a:t>Eusebio</a:t>
            </a:r>
            <a:r>
              <a:rPr lang="en-US" dirty="0" smtClean="0"/>
              <a:t> Francisco Kino</a:t>
            </a:r>
          </a:p>
          <a:p>
            <a:r>
              <a:rPr lang="en-US" dirty="0" err="1" smtClean="0"/>
              <a:t>Junipero</a:t>
            </a:r>
            <a:r>
              <a:rPr lang="en-US" dirty="0" smtClean="0"/>
              <a:t> Serra</a:t>
            </a:r>
          </a:p>
          <a:p>
            <a:r>
              <a:rPr lang="en-US" dirty="0" smtClean="0"/>
              <a:t>St. Isaac </a:t>
            </a:r>
            <a:r>
              <a:rPr lang="en-US" dirty="0" err="1" smtClean="0"/>
              <a:t>Jogues</a:t>
            </a:r>
            <a:endParaRPr lang="en-US" dirty="0" smtClean="0"/>
          </a:p>
          <a:p>
            <a:r>
              <a:rPr lang="en-US" dirty="0" smtClean="0"/>
              <a:t>Jacques Marquette</a:t>
            </a:r>
          </a:p>
          <a:p>
            <a:r>
              <a:rPr lang="en-US" dirty="0" smtClean="0"/>
              <a:t>St. Rose of Lima</a:t>
            </a:r>
          </a:p>
          <a:p>
            <a:r>
              <a:rPr lang="en-US" dirty="0" smtClean="0"/>
              <a:t>Our Lady of Guadalupe</a:t>
            </a:r>
          </a:p>
          <a:p>
            <a:r>
              <a:rPr lang="en-US" dirty="0" smtClean="0"/>
              <a:t>Juan Diego</a:t>
            </a:r>
          </a:p>
          <a:p>
            <a:r>
              <a:rPr lang="en-US" dirty="0" smtClean="0"/>
              <a:t>St. </a:t>
            </a:r>
            <a:r>
              <a:rPr lang="en-US" dirty="0" err="1" smtClean="0"/>
              <a:t>Kateri</a:t>
            </a:r>
            <a:r>
              <a:rPr lang="en-US" dirty="0" smtClean="0"/>
              <a:t> </a:t>
            </a:r>
            <a:r>
              <a:rPr lang="en-US" dirty="0" err="1" smtClean="0"/>
              <a:t>Tekakwitha</a:t>
            </a:r>
            <a:endParaRPr lang="en-US" dirty="0" smtClean="0"/>
          </a:p>
          <a:p>
            <a:r>
              <a:rPr lang="en-US" dirty="0" smtClean="0"/>
              <a:t>Calvert</a:t>
            </a:r>
          </a:p>
          <a:p>
            <a:r>
              <a:rPr lang="en-US" dirty="0" smtClean="0"/>
              <a:t>John Carroll</a:t>
            </a:r>
          </a:p>
          <a:p>
            <a:r>
              <a:rPr lang="en-US" dirty="0" smtClean="0"/>
              <a:t>Diocese of Baltimore</a:t>
            </a:r>
          </a:p>
          <a:p>
            <a:r>
              <a:rPr lang="en-US" dirty="0" smtClean="0"/>
              <a:t>Baltimore Catechism</a:t>
            </a:r>
          </a:p>
          <a:p>
            <a:r>
              <a:rPr lang="en-US" dirty="0" smtClean="0"/>
              <a:t>St. Elizabeth Ann Seton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Review (Chapters 6-9)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40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dirty="0" smtClean="0"/>
              <a:t>Jewish roots of the Church</a:t>
            </a:r>
          </a:p>
          <a:p>
            <a:r>
              <a:rPr lang="en-US" dirty="0" smtClean="0"/>
              <a:t>The Exodus</a:t>
            </a:r>
          </a:p>
          <a:p>
            <a:r>
              <a:rPr lang="en-US" dirty="0" smtClean="0"/>
              <a:t>Hellenistic Jews</a:t>
            </a:r>
          </a:p>
          <a:p>
            <a:r>
              <a:rPr lang="en-US" dirty="0" smtClean="0"/>
              <a:t>The Gospels</a:t>
            </a:r>
          </a:p>
          <a:p>
            <a:r>
              <a:rPr lang="en-US" dirty="0" smtClean="0"/>
              <a:t>Acts of the Apostles</a:t>
            </a:r>
          </a:p>
          <a:p>
            <a:r>
              <a:rPr lang="en-US" dirty="0" smtClean="0"/>
              <a:t>Pentecost</a:t>
            </a:r>
          </a:p>
          <a:p>
            <a:r>
              <a:rPr lang="en-US" dirty="0" smtClean="0"/>
              <a:t>St. Peter</a:t>
            </a:r>
          </a:p>
          <a:p>
            <a:r>
              <a:rPr lang="en-US" dirty="0" smtClean="0"/>
              <a:t>St. Paul</a:t>
            </a:r>
          </a:p>
          <a:p>
            <a:r>
              <a:rPr lang="en-US" dirty="0" smtClean="0"/>
              <a:t>Early Christian communities</a:t>
            </a:r>
          </a:p>
          <a:p>
            <a:r>
              <a:rPr lang="en-US" dirty="0" smtClean="0"/>
              <a:t>Council of Jerusalem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50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 smtClean="0"/>
              <a:t>Deacons</a:t>
            </a:r>
          </a:p>
          <a:p>
            <a:r>
              <a:rPr lang="en-US" dirty="0" smtClean="0"/>
              <a:t>St. Stephen</a:t>
            </a:r>
          </a:p>
          <a:p>
            <a:r>
              <a:rPr lang="en-US" dirty="0" smtClean="0"/>
              <a:t>Roman Persecutions</a:t>
            </a:r>
          </a:p>
          <a:p>
            <a:pPr lvl="1"/>
            <a:r>
              <a:rPr lang="en-US" dirty="0" smtClean="0"/>
              <a:t>Reasons for persecution</a:t>
            </a:r>
          </a:p>
          <a:p>
            <a:pPr lvl="1"/>
            <a:r>
              <a:rPr lang="en-US" dirty="0" smtClean="0"/>
              <a:t>Accusations against Christians</a:t>
            </a:r>
          </a:p>
          <a:p>
            <a:r>
              <a:rPr lang="en-US" dirty="0" smtClean="0"/>
              <a:t>Edict of Milan</a:t>
            </a:r>
          </a:p>
          <a:p>
            <a:r>
              <a:rPr lang="en-US" dirty="0" smtClean="0"/>
              <a:t>Church formulates essential beliefs</a:t>
            </a:r>
          </a:p>
          <a:p>
            <a:r>
              <a:rPr lang="en-US" dirty="0" smtClean="0"/>
              <a:t>Apologists</a:t>
            </a:r>
          </a:p>
          <a:p>
            <a:r>
              <a:rPr lang="en-US" dirty="0" smtClean="0"/>
              <a:t>Orthodoxy and Heresy</a:t>
            </a:r>
          </a:p>
          <a:p>
            <a:r>
              <a:rPr lang="en-US" dirty="0" smtClean="0"/>
              <a:t>Setting the canon</a:t>
            </a:r>
          </a:p>
          <a:p>
            <a:r>
              <a:rPr lang="en-US" dirty="0" smtClean="0"/>
              <a:t>Development of sacraments</a:t>
            </a:r>
          </a:p>
          <a:p>
            <a:r>
              <a:rPr lang="en-US" dirty="0" smtClean="0"/>
              <a:t>Catechumenate</a:t>
            </a:r>
          </a:p>
          <a:p>
            <a:r>
              <a:rPr lang="en-US" dirty="0" smtClean="0"/>
              <a:t>Leadership roles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11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 smtClean="0"/>
              <a:t>Constantine</a:t>
            </a:r>
          </a:p>
          <a:p>
            <a:r>
              <a:rPr lang="en-US" dirty="0" smtClean="0"/>
              <a:t>Religious freedom</a:t>
            </a:r>
          </a:p>
          <a:p>
            <a:r>
              <a:rPr lang="en-US" dirty="0" smtClean="0"/>
              <a:t>Council of Nicaea</a:t>
            </a:r>
          </a:p>
          <a:p>
            <a:r>
              <a:rPr lang="en-US" dirty="0" smtClean="0"/>
              <a:t>Nicene Creed</a:t>
            </a:r>
          </a:p>
          <a:p>
            <a:r>
              <a:rPr lang="en-US" dirty="0" smtClean="0"/>
              <a:t>Arianism</a:t>
            </a:r>
          </a:p>
          <a:p>
            <a:r>
              <a:rPr lang="en-US" dirty="0" smtClean="0"/>
              <a:t>Fall of the Western Roman Empire</a:t>
            </a:r>
          </a:p>
          <a:p>
            <a:pPr lvl="1"/>
            <a:r>
              <a:rPr lang="en-US" dirty="0" smtClean="0"/>
              <a:t>Vandals, Goths, Huns</a:t>
            </a:r>
          </a:p>
          <a:p>
            <a:r>
              <a:rPr lang="en-US" dirty="0" smtClean="0"/>
              <a:t>Fathers of the Church</a:t>
            </a:r>
          </a:p>
          <a:p>
            <a:pPr lvl="1"/>
            <a:r>
              <a:rPr lang="en-US" dirty="0" smtClean="0"/>
              <a:t>Pope Leo the Great</a:t>
            </a:r>
          </a:p>
          <a:p>
            <a:pPr lvl="1"/>
            <a:r>
              <a:rPr lang="en-US" dirty="0" smtClean="0"/>
              <a:t>St. Ambrose, St. Augustine</a:t>
            </a:r>
          </a:p>
          <a:p>
            <a:pPr lvl="1"/>
            <a:r>
              <a:rPr lang="en-US" dirty="0" smtClean="0"/>
              <a:t>St. Jerome and the Latin Vulgate</a:t>
            </a:r>
          </a:p>
          <a:p>
            <a:r>
              <a:rPr lang="en-US" dirty="0" smtClean="0"/>
              <a:t>Monasticism</a:t>
            </a:r>
          </a:p>
          <a:p>
            <a:pPr lvl="1"/>
            <a:r>
              <a:rPr lang="en-US" dirty="0" smtClean="0"/>
              <a:t>Monk, hermit, desert fathers</a:t>
            </a:r>
          </a:p>
          <a:p>
            <a:pPr lvl="1"/>
            <a:r>
              <a:rPr lang="en-US" dirty="0" smtClean="0"/>
              <a:t>St. Anthony of Egypt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14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US" dirty="0" smtClean="0"/>
              <a:t>Christianity in the East</a:t>
            </a:r>
          </a:p>
          <a:p>
            <a:r>
              <a:rPr lang="en-US" dirty="0" smtClean="0"/>
              <a:t>Constantinople</a:t>
            </a:r>
          </a:p>
          <a:p>
            <a:r>
              <a:rPr lang="en-US" dirty="0" err="1" smtClean="0"/>
              <a:t>Hagia</a:t>
            </a:r>
            <a:r>
              <a:rPr lang="en-US" dirty="0" smtClean="0"/>
              <a:t> Sophia</a:t>
            </a:r>
          </a:p>
          <a:p>
            <a:r>
              <a:rPr lang="en-US" dirty="0" smtClean="0"/>
              <a:t>Patriarchates</a:t>
            </a:r>
          </a:p>
          <a:p>
            <a:pPr lvl="1"/>
            <a:r>
              <a:rPr lang="en-US" dirty="0" smtClean="0"/>
              <a:t>Rome, Alexandria, Constantinople, Antioch, Jerusalem</a:t>
            </a:r>
          </a:p>
          <a:p>
            <a:r>
              <a:rPr lang="en-US" dirty="0" smtClean="0"/>
              <a:t>Islam</a:t>
            </a:r>
          </a:p>
          <a:p>
            <a:pPr lvl="1"/>
            <a:r>
              <a:rPr lang="en-US" dirty="0" smtClean="0"/>
              <a:t>Muhammad, Muslim, “Islam”, </a:t>
            </a:r>
            <a:r>
              <a:rPr lang="en-US" dirty="0" err="1" smtClean="0"/>
              <a:t>hijrah</a:t>
            </a:r>
            <a:endParaRPr lang="en-US" dirty="0" smtClean="0"/>
          </a:p>
          <a:p>
            <a:r>
              <a:rPr lang="en-US" dirty="0" smtClean="0"/>
              <a:t>Developments in Church</a:t>
            </a:r>
          </a:p>
          <a:p>
            <a:pPr lvl="1"/>
            <a:r>
              <a:rPr lang="en-US" dirty="0"/>
              <a:t>Liturgical calendar</a:t>
            </a:r>
          </a:p>
          <a:p>
            <a:pPr lvl="1"/>
            <a:r>
              <a:rPr lang="en-US" dirty="0"/>
              <a:t>Baptistery in church architecture</a:t>
            </a:r>
          </a:p>
          <a:p>
            <a:pPr lvl="1"/>
            <a:r>
              <a:rPr lang="en-US" dirty="0"/>
              <a:t>Gregorian chants</a:t>
            </a:r>
          </a:p>
          <a:p>
            <a:pPr lvl="1"/>
            <a:r>
              <a:rPr lang="en-US" dirty="0"/>
              <a:t>Celibacy for priests</a:t>
            </a:r>
          </a:p>
          <a:p>
            <a:pPr lvl="1"/>
            <a:r>
              <a:rPr lang="en-US" dirty="0"/>
              <a:t>Private confession </a:t>
            </a:r>
            <a:endParaRPr lang="en-US" dirty="0" smtClean="0"/>
          </a:p>
          <a:p>
            <a:r>
              <a:rPr lang="en-US" dirty="0" smtClean="0"/>
              <a:t>Missionaries</a:t>
            </a:r>
          </a:p>
          <a:p>
            <a:pPr lvl="1"/>
            <a:r>
              <a:rPr lang="en-US" dirty="0" smtClean="0"/>
              <a:t>St. Patrick of Ireland</a:t>
            </a:r>
          </a:p>
          <a:p>
            <a:r>
              <a:rPr lang="en-US" dirty="0" smtClean="0"/>
              <a:t>Conversion of Europe</a:t>
            </a:r>
          </a:p>
          <a:p>
            <a:pPr lvl="1"/>
            <a:r>
              <a:rPr lang="en-US" dirty="0" smtClean="0"/>
              <a:t>Donation of Pepin</a:t>
            </a:r>
          </a:p>
          <a:p>
            <a:pPr lvl="1"/>
            <a:r>
              <a:rPr lang="en-US" dirty="0" smtClean="0"/>
              <a:t>Papal states</a:t>
            </a:r>
          </a:p>
          <a:p>
            <a:pPr lvl="1"/>
            <a:r>
              <a:rPr lang="en-US" dirty="0" smtClean="0"/>
              <a:t>Charlemagne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40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US" dirty="0" smtClean="0"/>
              <a:t>The Middle Ages</a:t>
            </a:r>
          </a:p>
          <a:p>
            <a:r>
              <a:rPr lang="en-US" dirty="0" smtClean="0"/>
              <a:t>Rise of Charlemagne</a:t>
            </a:r>
          </a:p>
          <a:p>
            <a:r>
              <a:rPr lang="en-US" dirty="0" smtClean="0"/>
              <a:t>Feudalism</a:t>
            </a:r>
          </a:p>
          <a:p>
            <a:pPr lvl="1"/>
            <a:r>
              <a:rPr lang="en-US" dirty="0" smtClean="0"/>
              <a:t>Lord, vassal, serf</a:t>
            </a:r>
          </a:p>
          <a:p>
            <a:r>
              <a:rPr lang="en-US" dirty="0" smtClean="0"/>
              <a:t>Abuses in the medieval Church</a:t>
            </a:r>
          </a:p>
          <a:p>
            <a:pPr lvl="1"/>
            <a:r>
              <a:rPr lang="en-US" dirty="0" smtClean="0"/>
              <a:t>Lay investiture</a:t>
            </a:r>
          </a:p>
          <a:p>
            <a:pPr lvl="1"/>
            <a:r>
              <a:rPr lang="en-US" dirty="0" smtClean="0"/>
              <a:t>Simony</a:t>
            </a:r>
          </a:p>
          <a:p>
            <a:pPr lvl="1"/>
            <a:r>
              <a:rPr lang="en-US" dirty="0" smtClean="0"/>
              <a:t>Disregard for celibacy</a:t>
            </a:r>
          </a:p>
          <a:p>
            <a:r>
              <a:rPr lang="en-US" dirty="0" smtClean="0"/>
              <a:t>East-West Schism</a:t>
            </a:r>
          </a:p>
          <a:p>
            <a:pPr lvl="1"/>
            <a:r>
              <a:rPr lang="en-US" dirty="0" smtClean="0"/>
              <a:t>Latin vs. Greek</a:t>
            </a:r>
          </a:p>
          <a:p>
            <a:pPr lvl="1"/>
            <a:r>
              <a:rPr lang="en-US" dirty="0" smtClean="0"/>
              <a:t>Mutual excommunication</a:t>
            </a:r>
          </a:p>
          <a:p>
            <a:r>
              <a:rPr lang="en-US" dirty="0" smtClean="0"/>
              <a:t>Medieval Christian Experience</a:t>
            </a:r>
          </a:p>
          <a:p>
            <a:pPr lvl="1"/>
            <a:r>
              <a:rPr lang="en-US" dirty="0" smtClean="0"/>
              <a:t>The pilgrim</a:t>
            </a:r>
          </a:p>
          <a:p>
            <a:pPr lvl="1"/>
            <a:r>
              <a:rPr lang="en-US" dirty="0" smtClean="0"/>
              <a:t>Gothic cathedrals</a:t>
            </a:r>
          </a:p>
          <a:p>
            <a:pPr lvl="1"/>
            <a:r>
              <a:rPr lang="en-US" dirty="0" smtClean="0"/>
              <a:t>St. Thomas Aquinas and theology</a:t>
            </a:r>
          </a:p>
          <a:p>
            <a:pPr lvl="1"/>
            <a:r>
              <a:rPr lang="en-US" dirty="0" smtClean="0"/>
              <a:t>The knight</a:t>
            </a:r>
          </a:p>
          <a:p>
            <a:r>
              <a:rPr lang="en-US" dirty="0" smtClean="0"/>
              <a:t>The Crusades</a:t>
            </a:r>
          </a:p>
          <a:p>
            <a:r>
              <a:rPr lang="en-US" dirty="0" smtClean="0"/>
              <a:t>Mendicant Orders</a:t>
            </a:r>
          </a:p>
          <a:p>
            <a:pPr lvl="1"/>
            <a:r>
              <a:rPr lang="en-US" dirty="0" smtClean="0"/>
              <a:t>St. Francis of Assisi</a:t>
            </a:r>
          </a:p>
          <a:p>
            <a:pPr lvl="1"/>
            <a:r>
              <a:rPr lang="en-US" dirty="0" smtClean="0"/>
              <a:t>St. Dominic de Guzman</a:t>
            </a:r>
          </a:p>
          <a:p>
            <a:r>
              <a:rPr lang="en-US" dirty="0" smtClean="0"/>
              <a:t>The Inquisition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5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41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US" dirty="0" smtClean="0"/>
              <a:t>The Black Death</a:t>
            </a:r>
          </a:p>
          <a:p>
            <a:pPr lvl="1"/>
            <a:r>
              <a:rPr lang="en-US" dirty="0" smtClean="0"/>
              <a:t>Effect on Christianity</a:t>
            </a:r>
          </a:p>
          <a:p>
            <a:pPr lvl="1"/>
            <a:r>
              <a:rPr lang="en-US" dirty="0" smtClean="0"/>
              <a:t>Priests were less trained and fewer</a:t>
            </a:r>
          </a:p>
          <a:p>
            <a:pPr lvl="1"/>
            <a:r>
              <a:rPr lang="en-US" dirty="0" smtClean="0"/>
              <a:t>Superstitions</a:t>
            </a:r>
          </a:p>
          <a:p>
            <a:r>
              <a:rPr lang="en-US" dirty="0" smtClean="0"/>
              <a:t>The Avignon Papacy</a:t>
            </a:r>
          </a:p>
          <a:p>
            <a:pPr lvl="1"/>
            <a:r>
              <a:rPr lang="en-US" dirty="0" smtClean="0"/>
              <a:t>Popes in France</a:t>
            </a:r>
          </a:p>
          <a:p>
            <a:pPr lvl="1"/>
            <a:r>
              <a:rPr lang="en-US" dirty="0" smtClean="0"/>
              <a:t>Babylonian Captivity of the Papacy</a:t>
            </a:r>
          </a:p>
          <a:p>
            <a:r>
              <a:rPr lang="en-US" dirty="0" smtClean="0"/>
              <a:t>The Great Western Schism</a:t>
            </a:r>
          </a:p>
          <a:p>
            <a:pPr lvl="1"/>
            <a:r>
              <a:rPr lang="en-US" dirty="0" smtClean="0"/>
              <a:t>Two popes reigning at the same time</a:t>
            </a:r>
          </a:p>
          <a:p>
            <a:pPr lvl="1"/>
            <a:r>
              <a:rPr lang="en-US" dirty="0" smtClean="0"/>
              <a:t>France and Italy</a:t>
            </a:r>
          </a:p>
          <a:p>
            <a:pPr lvl="1"/>
            <a:r>
              <a:rPr lang="en-US" dirty="0" smtClean="0"/>
              <a:t>Popes and anti-popes</a:t>
            </a:r>
          </a:p>
          <a:p>
            <a:r>
              <a:rPr lang="en-US" dirty="0" smtClean="0"/>
              <a:t>Fall of Constantinople</a:t>
            </a:r>
          </a:p>
          <a:p>
            <a:pPr lvl="1"/>
            <a:r>
              <a:rPr lang="en-US" dirty="0" smtClean="0"/>
              <a:t>Ottoman Turks</a:t>
            </a:r>
          </a:p>
          <a:p>
            <a:pPr lvl="1"/>
            <a:r>
              <a:rPr lang="en-US" dirty="0" smtClean="0"/>
              <a:t>Muslim invasion</a:t>
            </a:r>
          </a:p>
          <a:p>
            <a:pPr lvl="1"/>
            <a:r>
              <a:rPr lang="en-US" dirty="0" smtClean="0"/>
              <a:t>Union of Florence</a:t>
            </a:r>
          </a:p>
          <a:p>
            <a:pPr lvl="1"/>
            <a:r>
              <a:rPr lang="en-US" dirty="0" smtClean="0"/>
              <a:t>Separate Russian Orthodox Church founded</a:t>
            </a:r>
          </a:p>
          <a:p>
            <a:r>
              <a:rPr lang="en-US" dirty="0" smtClean="0"/>
              <a:t>The Renaissance</a:t>
            </a:r>
          </a:p>
          <a:p>
            <a:pPr lvl="1"/>
            <a:r>
              <a:rPr lang="en-US" dirty="0" smtClean="0"/>
              <a:t>Humanism</a:t>
            </a:r>
          </a:p>
          <a:p>
            <a:pPr lvl="1"/>
            <a:r>
              <a:rPr lang="en-US" dirty="0" smtClean="0"/>
              <a:t>Leonardo da Vinci</a:t>
            </a:r>
          </a:p>
          <a:p>
            <a:pPr lvl="2"/>
            <a:r>
              <a:rPr lang="en-US" dirty="0" smtClean="0"/>
              <a:t>Sistine Chapel</a:t>
            </a:r>
          </a:p>
          <a:p>
            <a:pPr lvl="2"/>
            <a:r>
              <a:rPr lang="en-US" dirty="0" smtClean="0"/>
              <a:t>La Pieta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06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en-US" dirty="0" smtClean="0"/>
              <a:t>Protestant Reformation</a:t>
            </a:r>
          </a:p>
          <a:p>
            <a:r>
              <a:rPr lang="en-US" dirty="0" smtClean="0"/>
              <a:t>Martin Luther</a:t>
            </a:r>
          </a:p>
          <a:p>
            <a:pPr lvl="1"/>
            <a:r>
              <a:rPr lang="en-US" dirty="0" smtClean="0"/>
              <a:t>95 Theses</a:t>
            </a:r>
          </a:p>
          <a:p>
            <a:pPr lvl="1"/>
            <a:r>
              <a:rPr lang="en-US" dirty="0" smtClean="0"/>
              <a:t>Indulgences</a:t>
            </a:r>
          </a:p>
          <a:p>
            <a:pPr lvl="1"/>
            <a:r>
              <a:rPr lang="en-US" dirty="0" smtClean="0"/>
              <a:t>Diet of Worms</a:t>
            </a:r>
          </a:p>
          <a:p>
            <a:pPr lvl="1"/>
            <a:r>
              <a:rPr lang="en-US" dirty="0" smtClean="0"/>
              <a:t>Peasants’ Revolt</a:t>
            </a:r>
          </a:p>
          <a:p>
            <a:pPr lvl="1"/>
            <a:r>
              <a:rPr lang="en-US" dirty="0" smtClean="0"/>
              <a:t>Peace of Augsburg</a:t>
            </a:r>
          </a:p>
          <a:p>
            <a:r>
              <a:rPr lang="en-US" dirty="0" smtClean="0"/>
              <a:t>Reformation in France </a:t>
            </a:r>
          </a:p>
          <a:p>
            <a:pPr lvl="1"/>
            <a:r>
              <a:rPr lang="en-US" dirty="0" smtClean="0"/>
              <a:t>Huguenots</a:t>
            </a:r>
          </a:p>
          <a:p>
            <a:pPr lvl="1"/>
            <a:r>
              <a:rPr lang="en-US" dirty="0" smtClean="0"/>
              <a:t>Edict of Nantes</a:t>
            </a:r>
          </a:p>
          <a:p>
            <a:r>
              <a:rPr lang="en-US" dirty="0" smtClean="0"/>
              <a:t>Reformation in England</a:t>
            </a:r>
          </a:p>
          <a:p>
            <a:pPr lvl="1"/>
            <a:r>
              <a:rPr lang="en-US" dirty="0" smtClean="0"/>
              <a:t>King Henry VIII</a:t>
            </a:r>
          </a:p>
          <a:p>
            <a:pPr lvl="1"/>
            <a:r>
              <a:rPr lang="en-US" dirty="0" smtClean="0"/>
              <a:t>Church of England (Anglican Church)</a:t>
            </a:r>
          </a:p>
          <a:p>
            <a:r>
              <a:rPr lang="en-US" dirty="0" smtClean="0"/>
              <a:t>Differences in Teachings</a:t>
            </a:r>
          </a:p>
          <a:p>
            <a:pPr lvl="1"/>
            <a:r>
              <a:rPr lang="en-US" dirty="0" smtClean="0"/>
              <a:t>Scripture alone vs. Scripture and Tradition</a:t>
            </a:r>
          </a:p>
          <a:p>
            <a:pPr lvl="1"/>
            <a:r>
              <a:rPr lang="en-US" dirty="0" smtClean="0"/>
              <a:t>Faith alone vs. Faith and good works</a:t>
            </a:r>
          </a:p>
          <a:p>
            <a:pPr lvl="1"/>
            <a:r>
              <a:rPr lang="en-US" dirty="0" smtClean="0"/>
              <a:t>Priesthood of all vs. Ministerial priesthood</a:t>
            </a:r>
          </a:p>
          <a:p>
            <a:r>
              <a:rPr lang="en-US" dirty="0" smtClean="0"/>
              <a:t>Catholic Reformation</a:t>
            </a:r>
          </a:p>
          <a:p>
            <a:pPr lvl="1"/>
            <a:r>
              <a:rPr lang="en-US" dirty="0" smtClean="0"/>
              <a:t>Training for priests</a:t>
            </a:r>
          </a:p>
          <a:p>
            <a:pPr lvl="1"/>
            <a:r>
              <a:rPr lang="en-US" dirty="0" smtClean="0"/>
              <a:t>Seminaries</a:t>
            </a:r>
          </a:p>
          <a:p>
            <a:pPr lvl="1"/>
            <a:r>
              <a:rPr lang="en-US" dirty="0" smtClean="0"/>
              <a:t>Roman missal</a:t>
            </a:r>
          </a:p>
          <a:p>
            <a:pPr lvl="1"/>
            <a:r>
              <a:rPr lang="en-US" dirty="0" smtClean="0"/>
              <a:t>Sacraments standardized</a:t>
            </a:r>
          </a:p>
          <a:p>
            <a:pPr lvl="1"/>
            <a:r>
              <a:rPr lang="en-US" dirty="0" smtClean="0"/>
              <a:t>7 official sacraments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7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55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Church and Science</a:t>
            </a:r>
          </a:p>
          <a:p>
            <a:pPr lvl="1"/>
            <a:r>
              <a:rPr lang="en-US" dirty="0" smtClean="0"/>
              <a:t>Galileo</a:t>
            </a:r>
          </a:p>
          <a:p>
            <a:r>
              <a:rPr lang="en-US" dirty="0" smtClean="0"/>
              <a:t>Age of Nation-States</a:t>
            </a:r>
          </a:p>
          <a:p>
            <a:pPr lvl="1"/>
            <a:r>
              <a:rPr lang="en-US" dirty="0" smtClean="0"/>
              <a:t>Monarchies in Europe</a:t>
            </a:r>
          </a:p>
          <a:p>
            <a:r>
              <a:rPr lang="en-US" dirty="0" smtClean="0"/>
              <a:t>The French Revolution</a:t>
            </a:r>
          </a:p>
          <a:p>
            <a:pPr lvl="1"/>
            <a:r>
              <a:rPr lang="en-US" dirty="0" smtClean="0"/>
              <a:t>Napoleon Bonaparte</a:t>
            </a:r>
          </a:p>
          <a:p>
            <a:r>
              <a:rPr lang="en-US" dirty="0" smtClean="0"/>
              <a:t>Catholic missionaries to foreign lands</a:t>
            </a:r>
          </a:p>
          <a:p>
            <a:pPr lvl="1"/>
            <a:r>
              <a:rPr lang="en-US" dirty="0" smtClean="0"/>
              <a:t>Missionaries to China</a:t>
            </a:r>
          </a:p>
          <a:p>
            <a:pPr lvl="2"/>
            <a:r>
              <a:rPr lang="en-US" dirty="0" err="1" smtClean="0"/>
              <a:t>Matteo</a:t>
            </a:r>
            <a:r>
              <a:rPr lang="en-US" dirty="0" smtClean="0"/>
              <a:t> Ricci</a:t>
            </a:r>
          </a:p>
          <a:p>
            <a:pPr lvl="1"/>
            <a:r>
              <a:rPr lang="en-US" dirty="0" smtClean="0"/>
              <a:t>Missionaries to India</a:t>
            </a:r>
          </a:p>
          <a:p>
            <a:pPr lvl="2"/>
            <a:r>
              <a:rPr lang="en-US" dirty="0" smtClean="0"/>
              <a:t>Christians of St. Thomas</a:t>
            </a:r>
          </a:p>
          <a:p>
            <a:pPr lvl="2"/>
            <a:r>
              <a:rPr lang="en-US" dirty="0" smtClean="0"/>
              <a:t>St. Francis Xavier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6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351</TotalTime>
  <Words>721</Words>
  <Application>Microsoft Office PowerPoint</Application>
  <PresentationFormat>On-screen Show (4:3)</PresentationFormat>
  <Paragraphs>261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Church Review Topics for Midterm Exam</vt:lpstr>
      <vt:lpstr>Chapter 1</vt:lpstr>
      <vt:lpstr>Chapter 2</vt:lpstr>
      <vt:lpstr>Chapter 3</vt:lpstr>
      <vt:lpstr>Chapter 4</vt:lpstr>
      <vt:lpstr>Chapter 5 </vt:lpstr>
      <vt:lpstr>Chapter 6</vt:lpstr>
      <vt:lpstr>Chapter 7 </vt:lpstr>
      <vt:lpstr>Chapter 8 </vt:lpstr>
      <vt:lpstr>Chapter 9</vt:lpstr>
      <vt:lpstr> Vocabulary Review (Chapters 1-5) </vt:lpstr>
      <vt:lpstr>Vocabulary Review (Chapters 6-9)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Review Topics for Midterm Exam</dc:title>
  <dc:creator>Elito Tanyag</dc:creator>
  <cp:lastModifiedBy>Elito Tanyag</cp:lastModifiedBy>
  <cp:revision>23</cp:revision>
  <dcterms:created xsi:type="dcterms:W3CDTF">2012-01-09T12:40:05Z</dcterms:created>
  <dcterms:modified xsi:type="dcterms:W3CDTF">2012-01-10T14:28:17Z</dcterms:modified>
</cp:coreProperties>
</file>