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B585C-4A4B-4038-8FB7-6FF7B08C94B5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769833-93A8-45B5-B61F-6986C72C66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69833-93A8-45B5-B61F-6986C72C663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69833-93A8-45B5-B61F-6986C72C663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69833-93A8-45B5-B61F-6986C72C663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69833-93A8-45B5-B61F-6986C72C663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69833-93A8-45B5-B61F-6986C72C663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69833-93A8-45B5-B61F-6986C72C663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69833-93A8-45B5-B61F-6986C72C663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69833-93A8-45B5-B61F-6986C72C663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69833-93A8-45B5-B61F-6986C72C663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69833-93A8-45B5-B61F-6986C72C663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69833-93A8-45B5-B61F-6986C72C663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69833-93A8-45B5-B61F-6986C72C663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69833-93A8-45B5-B61F-6986C72C663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69833-93A8-45B5-B61F-6986C72C663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69833-93A8-45B5-B61F-6986C72C663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69833-93A8-45B5-B61F-6986C72C663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69833-93A8-45B5-B61F-6986C72C663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69833-93A8-45B5-B61F-6986C72C663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69833-93A8-45B5-B61F-6986C72C663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69833-93A8-45B5-B61F-6986C72C663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69833-93A8-45B5-B61F-6986C72C663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B10DC-4A26-4FFB-B2F2-7505F96AB49A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BADAF7-361F-42EA-8732-95B74D8E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B10DC-4A26-4FFB-B2F2-7505F96AB49A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BADAF7-361F-42EA-8732-95B74D8E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B10DC-4A26-4FFB-B2F2-7505F96AB49A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BADAF7-361F-42EA-8732-95B74D8E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B10DC-4A26-4FFB-B2F2-7505F96AB49A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BADAF7-361F-42EA-8732-95B74D8E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B10DC-4A26-4FFB-B2F2-7505F96AB49A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BADAF7-361F-42EA-8732-95B74D8E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B10DC-4A26-4FFB-B2F2-7505F96AB49A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BADAF7-361F-42EA-8732-95B74D8E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B10DC-4A26-4FFB-B2F2-7505F96AB49A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BADAF7-361F-42EA-8732-95B74D8E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B10DC-4A26-4FFB-B2F2-7505F96AB49A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BADAF7-361F-42EA-8732-95B74D8E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B10DC-4A26-4FFB-B2F2-7505F96AB49A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BADAF7-361F-42EA-8732-95B74D8E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B10DC-4A26-4FFB-B2F2-7505F96AB49A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BADAF7-361F-42EA-8732-95B74D8E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B10DC-4A26-4FFB-B2F2-7505F96AB49A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BADAF7-361F-42EA-8732-95B74D8E53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13B10DC-4A26-4FFB-B2F2-7505F96AB49A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EBADAF7-361F-42EA-8732-95B74D8E53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Senior Vocabulary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Book F Unit 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667000" y="4800600"/>
          <a:ext cx="6096001" cy="1636510"/>
        </p:xfrm>
        <a:graphic>
          <a:graphicData uri="http://schemas.openxmlformats.org/drawingml/2006/table">
            <a:tbl>
              <a:tblPr/>
              <a:tblGrid>
                <a:gridCol w="1547866"/>
                <a:gridCol w="1547298"/>
                <a:gridCol w="3000837"/>
              </a:tblGrid>
              <a:tr h="16365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Synonyms: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Purge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Censor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Antonyms: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adulterate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Student Sentence: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Please </a:t>
                      </a: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expurgate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 your letter (with all the swears in it) before you turn it in to the teacher. 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533400"/>
            <a:ext cx="911942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9. expurgate—v. to remove objectionable passages or words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from a written text; to cleanse, purify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6081" name="Picture 1" descr="expurga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1600200"/>
            <a:ext cx="2876550" cy="2705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667000" y="5221490"/>
          <a:ext cx="6096001" cy="1636510"/>
        </p:xfrm>
        <a:graphic>
          <a:graphicData uri="http://schemas.openxmlformats.org/drawingml/2006/table">
            <a:tbl>
              <a:tblPr/>
              <a:tblGrid>
                <a:gridCol w="1547866"/>
                <a:gridCol w="1547298"/>
                <a:gridCol w="3000837"/>
              </a:tblGrid>
              <a:tr h="16365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Synonyms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Dare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Trial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Punishment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Antonyms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(none)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Sentence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If you pick up a </a:t>
                      </a: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gauntlet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 that has been thrown down, it means you have accepted a challenge.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0" y="152400"/>
            <a:ext cx="9188734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10. gauntlet—n. an armored or protective glove;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challenge; two lines of men armed with weapons with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which to beat a person forced to run between them; an ordeal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8129" name="Picture 1" descr="gauntle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2362200"/>
            <a:ext cx="6019800" cy="2914650"/>
          </a:xfrm>
          <a:prstGeom prst="rect">
            <a:avLst/>
          </a:prstGeom>
          <a:noFill/>
        </p:spPr>
      </p:pic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0" y="3371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895600" y="1981200"/>
          <a:ext cx="5867400" cy="1963812"/>
        </p:xfrm>
        <a:graphic>
          <a:graphicData uri="http://schemas.openxmlformats.org/drawingml/2006/table">
            <a:tbl>
              <a:tblPr/>
              <a:tblGrid>
                <a:gridCol w="1427205"/>
                <a:gridCol w="1711513"/>
                <a:gridCol w="2728682"/>
              </a:tblGrid>
              <a:tr h="19638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Synonyms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Assumed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Supposed 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Antonyms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Actual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Real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Tested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substantiated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Student Sentence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Science is not based on </a:t>
                      </a: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hypothetical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 assumptions, but on proven facts.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609600" y="0"/>
            <a:ext cx="785343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11. hypothetical—adj. based on an assumption or guess;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used as a provisional or tentative idea to guide or direct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understanding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0177" name="Picture 1" descr="hypothetic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924175"/>
            <a:ext cx="3000375" cy="3933825"/>
          </a:xfrm>
          <a:prstGeom prst="rect">
            <a:avLst/>
          </a:prstGeom>
          <a:noFill/>
        </p:spPr>
      </p:pic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0" y="43910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590800" y="4724400"/>
          <a:ext cx="6096001" cy="1636510"/>
        </p:xfrm>
        <a:graphic>
          <a:graphicData uri="http://schemas.openxmlformats.org/drawingml/2006/table">
            <a:tbl>
              <a:tblPr/>
              <a:tblGrid>
                <a:gridCol w="1547866"/>
                <a:gridCol w="1547298"/>
                <a:gridCol w="3000837"/>
              </a:tblGrid>
              <a:tr h="16365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Synonyms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Dishonorable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Unworthy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Inferior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Antonyms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Admirable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Noble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praiseworthy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Student Sentence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Most people will agree that a noble purpose does not justify </a:t>
                      </a: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ignoble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 means.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30480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12. ignoble—adj. mean, low, base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2225" name="Picture 1" descr="ignob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828800"/>
            <a:ext cx="4010025" cy="266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828800" y="4572000"/>
          <a:ext cx="6096001" cy="1963812"/>
        </p:xfrm>
        <a:graphic>
          <a:graphicData uri="http://schemas.openxmlformats.org/drawingml/2006/table">
            <a:tbl>
              <a:tblPr/>
              <a:tblGrid>
                <a:gridCol w="1547866"/>
                <a:gridCol w="1547298"/>
                <a:gridCol w="3000837"/>
              </a:tblGrid>
              <a:tr h="19638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Synonyms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Challenge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Deny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Dispute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Query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Question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Antonyms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Confirm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Prove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Verify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Validate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Student Sentence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You can </a:t>
                      </a: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impugn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 the senator’s facts, but you cannot accuse her of concealing her intentions.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13. impugn—v. to call into question; to attack as false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4275" name="Picture 3" descr="http://www.phocabulary.com/words/impug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1371600"/>
            <a:ext cx="333375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743200" y="4953000"/>
          <a:ext cx="6096001" cy="1636510"/>
        </p:xfrm>
        <a:graphic>
          <a:graphicData uri="http://schemas.openxmlformats.org/drawingml/2006/table">
            <a:tbl>
              <a:tblPr/>
              <a:tblGrid>
                <a:gridCol w="1547866"/>
                <a:gridCol w="1547298"/>
                <a:gridCol w="3000837"/>
              </a:tblGrid>
              <a:tr h="16365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Synonyms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Excessive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Extreme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Unrestrained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Antonyms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Moderate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Restrained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Student Sentence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Experience taught her to control her </a:t>
                      </a: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intemperate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 outbursts of anger.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0" y="284202"/>
            <a:ext cx="8645315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14. intemperate—adj. immoderate, lacking in self-control;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inclement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6326" name="Picture 6" descr="http://2.bp.blogspot.com/_vD1tTmjpdXo/SPqiUebg4mI/AAAAAAAAAR8/FiKmNmg_BYw/s400/osca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219200"/>
            <a:ext cx="2857500" cy="3333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743200" y="4894188"/>
          <a:ext cx="6096001" cy="1963812"/>
        </p:xfrm>
        <a:graphic>
          <a:graphicData uri="http://schemas.openxmlformats.org/drawingml/2006/table">
            <a:tbl>
              <a:tblPr/>
              <a:tblGrid>
                <a:gridCol w="1547866"/>
                <a:gridCol w="1547298"/>
                <a:gridCol w="3000837"/>
              </a:tblGrid>
              <a:tr h="19638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Synonyms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Abhorrence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Shame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Antonyms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Esteem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Admiration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Student Sentence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Ann Coulter is an example of a person who has </a:t>
                      </a: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odium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 for practically everybody—especially Democrats.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-28704" y="0"/>
            <a:ext cx="917270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15. odium—n. hatred, contempt; disgrace or infamy resulting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from hateful conduct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8369" name="Picture 1" descr="odiu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838200"/>
            <a:ext cx="5410200" cy="4057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057400" y="4894188"/>
          <a:ext cx="7086601" cy="1963812"/>
        </p:xfrm>
        <a:graphic>
          <a:graphicData uri="http://schemas.openxmlformats.org/drawingml/2006/table">
            <a:tbl>
              <a:tblPr/>
              <a:tblGrid>
                <a:gridCol w="1799394"/>
                <a:gridCol w="1798734"/>
                <a:gridCol w="3488473"/>
              </a:tblGrid>
              <a:tr h="19638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Synonyms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Betrayal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Disloyalty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Treason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Duplicity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Antonyms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Faithfulness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Loyalty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Steadfastness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Student Sentence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A wolf in sheep’s clothing is an example of </a:t>
                      </a: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perfidy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.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228600" y="228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16. perfidy—n. faithlessness, treachery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0417" name="Picture 1" descr="perfid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7200"/>
            <a:ext cx="5781675" cy="4495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7999" y="5221490"/>
          <a:ext cx="6096001" cy="1636510"/>
        </p:xfrm>
        <a:graphic>
          <a:graphicData uri="http://schemas.openxmlformats.org/drawingml/2006/table">
            <a:tbl>
              <a:tblPr/>
              <a:tblGrid>
                <a:gridCol w="1547866"/>
                <a:gridCol w="1547298"/>
                <a:gridCol w="3000837"/>
              </a:tblGrid>
              <a:tr h="16365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Synonyms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Transfer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Consign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Demote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Exile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Antonyms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Promote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Elevate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Advance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Recall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Student Sentence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If you </a:t>
                      </a:r>
                      <a:r>
                        <a:rPr lang="en-US" sz="2100" b="1" dirty="0" smtClean="0">
                          <a:latin typeface="Times New Roman"/>
                          <a:ea typeface="Times New Roman"/>
                        </a:rPr>
                        <a:t>are</a:t>
                      </a:r>
                      <a:r>
                        <a:rPr lang="en-US" sz="2100" b="1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2100" b="1" u="sng" dirty="0" smtClean="0">
                          <a:latin typeface="Times New Roman"/>
                          <a:ea typeface="Times New Roman"/>
                        </a:rPr>
                        <a:t>relegated</a:t>
                      </a:r>
                      <a:r>
                        <a:rPr lang="en-US" sz="2100" b="1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to a less important job, you will feel sad and worthless.  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  <a:sym typeface="Wingdings"/>
                        </a:rPr>
                        <a:t>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0" y="-357664"/>
            <a:ext cx="8995027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17. relegate—v. to place in a lower position; to assign, refer,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turn over; to banish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2465" name="Picture 1" descr="relega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90600"/>
            <a:ext cx="4400550" cy="4248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905001" y="4894188"/>
          <a:ext cx="7239000" cy="1963812"/>
        </p:xfrm>
        <a:graphic>
          <a:graphicData uri="http://schemas.openxmlformats.org/drawingml/2006/table">
            <a:tbl>
              <a:tblPr/>
              <a:tblGrid>
                <a:gridCol w="2690865"/>
                <a:gridCol w="1547298"/>
                <a:gridCol w="3000837"/>
              </a:tblGrid>
              <a:tr h="19638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Synonyms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Nauseated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Queasy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Delicate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Oversensitive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Antonyms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(none)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Student Sentence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is </a:t>
                      </a: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squeamish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 today because he dissected a frog in biology.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0" y="-357664"/>
            <a:ext cx="876393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18. squeamish—adj. inclined to nausea; easily shocked or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upset; excessively fastidious or refined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4513" name="Picture 1" descr="squeamis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62000"/>
            <a:ext cx="4267200" cy="41194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60438" y="5394325"/>
            <a:ext cx="8183562" cy="14636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1. acrimonious—adj. stinging, bitter in temper or tone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6" name="Picture 2" descr="acrimonio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0"/>
            <a:ext cx="3609975" cy="381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743200" y="457200"/>
          <a:ext cx="6096001" cy="2209800"/>
        </p:xfrm>
        <a:graphic>
          <a:graphicData uri="http://schemas.openxmlformats.org/drawingml/2006/table">
            <a:tbl>
              <a:tblPr/>
              <a:tblGrid>
                <a:gridCol w="1547866"/>
                <a:gridCol w="1547298"/>
                <a:gridCol w="3000837"/>
              </a:tblGrid>
              <a:tr h="2209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Synonyms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Biting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Caustic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Hostile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Antonyms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Gentle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Warm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Friendly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Sentence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I was very </a:t>
                      </a: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acrimonious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 when I found out my boyfriend didn’t like cheese; I sprayed milk at him with a super- soaker. 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057401" y="4894188"/>
          <a:ext cx="7086600" cy="1963812"/>
        </p:xfrm>
        <a:graphic>
          <a:graphicData uri="http://schemas.openxmlformats.org/drawingml/2006/table">
            <a:tbl>
              <a:tblPr/>
              <a:tblGrid>
                <a:gridCol w="1799394"/>
                <a:gridCol w="1798734"/>
                <a:gridCol w="3488472"/>
              </a:tblGrid>
              <a:tr h="19638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Synonyms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Secondary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Servile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Antonyms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Primary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Bossy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Domineering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Student Sentence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Someone who is </a:t>
                      </a: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subservient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 is likely to take orders from other people without making a fuss about it.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0" y="-255032"/>
            <a:ext cx="801213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19. subservient—adj. subordinate in capacity or role;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submissively obedient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6561" name="Picture 1" descr="subservie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447800"/>
            <a:ext cx="3876675" cy="2571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752600" y="5221490"/>
          <a:ext cx="7391401" cy="1636510"/>
        </p:xfrm>
        <a:graphic>
          <a:graphicData uri="http://schemas.openxmlformats.org/drawingml/2006/table">
            <a:tbl>
              <a:tblPr/>
              <a:tblGrid>
                <a:gridCol w="1876787"/>
                <a:gridCol w="1876099"/>
                <a:gridCol w="3638515"/>
              </a:tblGrid>
              <a:tr h="16365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Synonyms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Vulnerable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Receptive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impressionable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Antonyms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Resistant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Immune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Student Sentence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You will be more </a:t>
                      </a: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susceptible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 to a cold if you have a weak immune system.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1869252" y="0"/>
            <a:ext cx="7274748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20. susceptible—adj. open to; easily influenced;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lacking in resistance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8609" name="Picture 1" descr="suceptib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447800"/>
            <a:ext cx="3505200" cy="3505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62000" y="3886200"/>
          <a:ext cx="6096001" cy="1963812"/>
        </p:xfrm>
        <a:graphic>
          <a:graphicData uri="http://schemas.openxmlformats.org/drawingml/2006/table">
            <a:tbl>
              <a:tblPr/>
              <a:tblGrid>
                <a:gridCol w="1547866"/>
                <a:gridCol w="1547298"/>
                <a:gridCol w="3000837"/>
              </a:tblGrid>
              <a:tr h="19638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Synonyms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Stolid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Dull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Slow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Stupid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Antonyms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Alert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Sharp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Bright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Keen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Quick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Sentence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Mike </a:t>
                      </a:r>
                      <a:r>
                        <a:rPr lang="en-US" sz="2100" b="1" dirty="0" smtClean="0">
                          <a:latin typeface="Times New Roman"/>
                          <a:ea typeface="Times New Roman"/>
                        </a:rPr>
                        <a:t>has 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a somewhat </a:t>
                      </a: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bovine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 expression at the moment.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1746" name="Picture 2" descr="bovin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0"/>
            <a:ext cx="2533650" cy="3838575"/>
          </a:xfrm>
          <a:prstGeom prst="rect">
            <a:avLst/>
          </a:prstGeom>
          <a:noFill/>
        </p:spPr>
      </p:pic>
      <p:pic>
        <p:nvPicPr>
          <p:cNvPr id="31745" name="Picture 1" descr="bovin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00800" y="0"/>
            <a:ext cx="2743200" cy="3848100"/>
          </a:xfrm>
          <a:prstGeom prst="rect">
            <a:avLst/>
          </a:prstGeom>
          <a:noFill/>
        </p:spPr>
      </p:pic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457200" y="914400"/>
            <a:ext cx="3200400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bovine—adj. resembling a cow or ox; sluggish, unresponsive</a:t>
            </a:r>
            <a:endParaRPr kumimoji="0" lang="en-US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4295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14400" y="4038600"/>
          <a:ext cx="6858001" cy="1636510"/>
        </p:xfrm>
        <a:graphic>
          <a:graphicData uri="http://schemas.openxmlformats.org/drawingml/2006/table">
            <a:tbl>
              <a:tblPr/>
              <a:tblGrid>
                <a:gridCol w="1741349"/>
                <a:gridCol w="1740710"/>
                <a:gridCol w="3375942"/>
              </a:tblGrid>
              <a:tr h="16365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Synonyms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Shock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Amazement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Bewilderment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Antonyms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Calm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Composure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Sentence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 smtClean="0">
                          <a:latin typeface="Times New Roman"/>
                          <a:ea typeface="Times New Roman"/>
                        </a:rPr>
                        <a:t>The look of </a:t>
                      </a:r>
                      <a:r>
                        <a:rPr lang="en-US" sz="2100" b="1" u="sng" dirty="0" smtClean="0">
                          <a:latin typeface="Times New Roman"/>
                          <a:ea typeface="Times New Roman"/>
                        </a:rPr>
                        <a:t>consternation</a:t>
                      </a:r>
                      <a:r>
                        <a:rPr lang="en-US" sz="2100" b="1" dirty="0" smtClean="0">
                          <a:latin typeface="Times New Roman"/>
                          <a:ea typeface="Times New Roman"/>
                        </a:rPr>
                        <a:t> on her face told us that she was</a:t>
                      </a:r>
                      <a:r>
                        <a:rPr lang="en-US" sz="2100" b="1" baseline="0" dirty="0" smtClean="0">
                          <a:latin typeface="Times New Roman"/>
                          <a:ea typeface="Times New Roman"/>
                        </a:rPr>
                        <a:t> lost</a:t>
                      </a:r>
                      <a:r>
                        <a:rPr lang="en-US" sz="2100" b="1" dirty="0" smtClean="0">
                          <a:latin typeface="Times New Roman"/>
                          <a:ea typeface="Times New Roman"/>
                        </a:rPr>
                        <a:t>. 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3794" name="Picture 2" descr="consternat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381000"/>
            <a:ext cx="2876550" cy="3533775"/>
          </a:xfrm>
          <a:prstGeom prst="rect">
            <a:avLst/>
          </a:prstGeom>
          <a:noFill/>
        </p:spPr>
      </p:pic>
      <p:pic>
        <p:nvPicPr>
          <p:cNvPr id="33793" name="Picture 1" descr="consternation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1800" y="762000"/>
            <a:ext cx="2857500" cy="3000375"/>
          </a:xfrm>
          <a:prstGeom prst="rect">
            <a:avLst/>
          </a:prstGeom>
          <a:noFill/>
        </p:spPr>
      </p:pic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0" y="-325398"/>
            <a:ext cx="5902193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consternation—n. dismay, confusion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3990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6991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743200" y="4419600"/>
          <a:ext cx="6096001" cy="1963812"/>
        </p:xfrm>
        <a:graphic>
          <a:graphicData uri="http://schemas.openxmlformats.org/drawingml/2006/table">
            <a:tbl>
              <a:tblPr/>
              <a:tblGrid>
                <a:gridCol w="1547866"/>
                <a:gridCol w="1547298"/>
                <a:gridCol w="3000837"/>
              </a:tblGrid>
              <a:tr h="19638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Synonyms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Overweight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Heavy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Obese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Stout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Portly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Antonyms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Slender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Lean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Spare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Gaunt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Emaciated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Sentence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Someone who is sixty pounds overweight can be described as </a:t>
                      </a: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corpulent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.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5486400" y="762000"/>
            <a:ext cx="251460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corpulent—adj. fat; having a large, bulky body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5841" name="Picture 1" descr="corpule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-152400"/>
            <a:ext cx="4076700" cy="4562475"/>
          </a:xfrm>
          <a:prstGeom prst="rect">
            <a:avLst/>
          </a:prstGeom>
          <a:noFill/>
        </p:spPr>
      </p:pic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5019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7999" y="2819400"/>
          <a:ext cx="6096001" cy="1963812"/>
        </p:xfrm>
        <a:graphic>
          <a:graphicData uri="http://schemas.openxmlformats.org/drawingml/2006/table">
            <a:tbl>
              <a:tblPr/>
              <a:tblGrid>
                <a:gridCol w="1547866"/>
                <a:gridCol w="1547298"/>
                <a:gridCol w="3000837"/>
              </a:tblGrid>
              <a:tr h="19638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Synonyms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Disown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Disclaim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Retract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Antonyms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Acknowledge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Admit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Grant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Certify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Sentence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The kid </a:t>
                      </a: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disavowed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 his parents because they raised him horribly.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2667000" y="685800"/>
            <a:ext cx="533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 disavow—v. to deny responsibility for or connection with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7889" name="Picture 1" descr="disavo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6000"/>
            <a:ext cx="2609850" cy="3486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7999" y="4894188"/>
          <a:ext cx="6096001" cy="1963812"/>
        </p:xfrm>
        <a:graphic>
          <a:graphicData uri="http://schemas.openxmlformats.org/drawingml/2006/table">
            <a:tbl>
              <a:tblPr/>
              <a:tblGrid>
                <a:gridCol w="1547866"/>
                <a:gridCol w="1547298"/>
                <a:gridCol w="3000837"/>
              </a:tblGrid>
              <a:tr h="19638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Synonyms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Unbiased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Disinterested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Cool 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Detached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Antonyms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Committed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Engaged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Partial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Biased 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Student Sentence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Judge Alex is </a:t>
                      </a: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dispassionate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 about his court cases, unlike Judge Judy.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-325398"/>
            <a:ext cx="8457765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6. dispassionate—adj. impartial; calm, free from emotion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9937" name="Picture 1" descr="dispassiona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457200"/>
            <a:ext cx="5943600" cy="4455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7999" y="1981200"/>
          <a:ext cx="6096001" cy="1636510"/>
        </p:xfrm>
        <a:graphic>
          <a:graphicData uri="http://schemas.openxmlformats.org/drawingml/2006/table">
            <a:tbl>
              <a:tblPr/>
              <a:tblGrid>
                <a:gridCol w="1547866"/>
                <a:gridCol w="1547298"/>
                <a:gridCol w="3000837"/>
              </a:tblGrid>
              <a:tr h="16365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Synonyms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Strife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Discord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Contention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Antonyms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Agreement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Accord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harmony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Sentence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There was much </a:t>
                      </a: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dissension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 about what we should watch on television.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04800" y="685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7. dissension—n. disagreement, sharp difference of opinion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1985" name="Picture 1" descr="dissens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429000"/>
            <a:ext cx="3190875" cy="3086100"/>
          </a:xfrm>
          <a:prstGeom prst="rect">
            <a:avLst/>
          </a:prstGeom>
          <a:noFill/>
        </p:spPr>
      </p:pic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0" y="3543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295400" y="4495800"/>
          <a:ext cx="6096001" cy="1636510"/>
        </p:xfrm>
        <a:graphic>
          <a:graphicData uri="http://schemas.openxmlformats.org/drawingml/2006/table">
            <a:tbl>
              <a:tblPr/>
              <a:tblGrid>
                <a:gridCol w="1547866"/>
                <a:gridCol w="1547298"/>
                <a:gridCol w="3000837"/>
              </a:tblGrid>
              <a:tr h="16365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Synonyms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Disperse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Strew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Diffuse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Waste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>
                          <a:latin typeface="Times New Roman"/>
                          <a:ea typeface="Times New Roman"/>
                        </a:rPr>
                        <a:t>Antonyms</a:t>
                      </a:r>
                      <a:r>
                        <a:rPr lang="en-US" sz="2100" b="1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Gather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Collect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>
                          <a:latin typeface="Times New Roman"/>
                          <a:ea typeface="Times New Roman"/>
                        </a:rPr>
                        <a:t>Conserve</a:t>
                      </a:r>
                      <a:endParaRPr lang="en-US" sz="110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Sentence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The seeds from the flower </a:t>
                      </a:r>
                      <a:r>
                        <a:rPr lang="en-US" sz="2100" b="1" u="sng" dirty="0">
                          <a:latin typeface="Times New Roman"/>
                          <a:ea typeface="Times New Roman"/>
                        </a:rPr>
                        <a:t>dissipated</a:t>
                      </a:r>
                      <a:r>
                        <a:rPr lang="en-US" sz="2100" b="1" dirty="0">
                          <a:latin typeface="Times New Roman"/>
                          <a:ea typeface="Times New Roman"/>
                        </a:rPr>
                        <a:t> by way of the wind.</a:t>
                      </a:r>
                      <a:endParaRPr lang="en-US" sz="1100" dirty="0">
                        <a:latin typeface="Times New Roman"/>
                        <a:ea typeface="Times New Roman"/>
                      </a:endParaRPr>
                    </a:p>
                  </a:txBody>
                  <a:tcPr marL="61369" marR="613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4034" name="Picture 2" descr="dissipate BI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990600"/>
            <a:ext cx="2990850" cy="2000250"/>
          </a:xfrm>
          <a:prstGeom prst="rect">
            <a:avLst/>
          </a:prstGeom>
          <a:noFill/>
        </p:spPr>
      </p:pic>
      <p:pic>
        <p:nvPicPr>
          <p:cNvPr id="44033" name="Picture 1" descr="Dissipate Definition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304800"/>
            <a:ext cx="2667000" cy="3939330"/>
          </a:xfrm>
          <a:prstGeom prst="rect">
            <a:avLst/>
          </a:prstGeom>
          <a:noFill/>
        </p:spPr>
      </p:pic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0" y="304800"/>
            <a:ext cx="31242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8. dissipate—v. to cause to disappear; to scatter, dispel;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 spend foolishly, squander; to be extravagant in pursuit of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pleasure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2457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0" y="70580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27</TotalTime>
  <Words>884</Words>
  <Application>Microsoft Office PowerPoint</Application>
  <PresentationFormat>On-screen Show (4:3)</PresentationFormat>
  <Paragraphs>272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Aspect</vt:lpstr>
      <vt:lpstr>Senior Vocabulary  </vt:lpstr>
      <vt:lpstr>1. acrimonious—adj. stinging, bitter in temper or tone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Senior Vocabulary</dc:title>
  <dc:creator>Georgia H. Patnode</dc:creator>
  <cp:lastModifiedBy>Georgia H. Patnode</cp:lastModifiedBy>
  <cp:revision>4</cp:revision>
  <dcterms:created xsi:type="dcterms:W3CDTF">2010-09-29T00:13:35Z</dcterms:created>
  <dcterms:modified xsi:type="dcterms:W3CDTF">2010-09-29T00:43:29Z</dcterms:modified>
</cp:coreProperties>
</file>