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59" r:id="rId3"/>
    <p:sldId id="272" r:id="rId4"/>
    <p:sldId id="286" r:id="rId5"/>
    <p:sldId id="275" r:id="rId6"/>
    <p:sldId id="276" r:id="rId7"/>
    <p:sldId id="271" r:id="rId8"/>
    <p:sldId id="273" r:id="rId9"/>
    <p:sldId id="280" r:id="rId10"/>
    <p:sldId id="285" r:id="rId11"/>
    <p:sldId id="277" r:id="rId12"/>
    <p:sldId id="281" r:id="rId13"/>
    <p:sldId id="282"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7BE159-4DD5-41D6-AD8A-E994DCEA3D01}">
          <p14:sldIdLst>
            <p14:sldId id="258"/>
            <p14:sldId id="259"/>
            <p14:sldId id="272"/>
            <p14:sldId id="286"/>
            <p14:sldId id="275"/>
            <p14:sldId id="276"/>
            <p14:sldId id="271"/>
            <p14:sldId id="273"/>
            <p14:sldId id="280"/>
            <p14:sldId id="285"/>
            <p14:sldId id="277"/>
            <p14:sldId id="281"/>
            <p14:sldId id="282"/>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39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16646-D8AA-46DA-9D4B-D4E220A3A10D}" type="datetimeFigureOut">
              <a:rPr lang="en-US" smtClean="0"/>
              <a:t>8/22/2017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2FA2C-FFD1-46D4-B4C6-8BC0E7F94E17}" type="slidenum">
              <a:rPr lang="en-US" smtClean="0"/>
              <a:t>‹#›</a:t>
            </a:fld>
            <a:endParaRPr lang="en-US" dirty="0"/>
          </a:p>
        </p:txBody>
      </p:sp>
    </p:spTree>
    <p:extLst>
      <p:ext uri="{BB962C8B-B14F-4D97-AF65-F5344CB8AC3E}">
        <p14:creationId xmlns:p14="http://schemas.microsoft.com/office/powerpoint/2010/main" val="3059254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7" y="3550128"/>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5" y="3550128"/>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F8311CB9-944C-4E2A-8EE7-E76F322B9FB0}" type="datetime1">
              <a:rPr lang="en-US" smtClean="0"/>
              <a:t>8/22/2017</a:t>
            </a:fld>
            <a:endParaRPr lang="en-US" dirty="0"/>
          </a:p>
        </p:txBody>
      </p:sp>
      <p:sp>
        <p:nvSpPr>
          <p:cNvPr id="16" name="Slide Number Placeholder 15"/>
          <p:cNvSpPr>
            <a:spLocks noGrp="1"/>
          </p:cNvSpPr>
          <p:nvPr>
            <p:ph type="sldNum" sz="quarter" idx="11"/>
          </p:nvPr>
        </p:nvSpPr>
        <p:spPr/>
        <p:txBody>
          <a:bodyPr/>
          <a:lstStyle/>
          <a:p>
            <a:fld id="{D35F5613-0EEF-4789-9C03-6A67EA090ACE}"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C5ED95-7BEC-400A-B266-D56CBE4052B9}" type="datetime1">
              <a:rPr lang="en-US" smtClean="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5F5613-0EEF-4789-9C03-6A67EA090AC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DE6545-1556-4E1D-83F0-C0579FFDE9B4}" type="datetime1">
              <a:rPr lang="en-US" smtClean="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5F5613-0EEF-4789-9C03-6A67EA090AC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E133E27D-5CB9-4C83-8044-795050150B8E}" type="datetime1">
              <a:rPr lang="en-US" smtClean="0"/>
              <a:t>8/22/2017</a:t>
            </a:fld>
            <a:endParaRPr lang="en-US" dirty="0"/>
          </a:p>
        </p:txBody>
      </p:sp>
      <p:sp>
        <p:nvSpPr>
          <p:cNvPr id="15" name="Slide Number Placeholder 14"/>
          <p:cNvSpPr>
            <a:spLocks noGrp="1"/>
          </p:cNvSpPr>
          <p:nvPr>
            <p:ph type="sldNum" sz="quarter" idx="15"/>
          </p:nvPr>
        </p:nvSpPr>
        <p:spPr/>
        <p:txBody>
          <a:bodyPr/>
          <a:lstStyle>
            <a:lvl1pPr algn="ctr">
              <a:defRPr/>
            </a:lvl1pPr>
          </a:lstStyle>
          <a:p>
            <a:fld id="{D35F5613-0EEF-4789-9C03-6A67EA090ACE}"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A60801-4A16-4374-B845-AE593C4E7E59}" type="datetime1">
              <a:rPr lang="en-US" smtClean="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5F5613-0EEF-4789-9C03-6A67EA090ACE}"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5"/>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4"/>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20915B-9747-4E53-BE92-5A517DCD1E56}" type="datetime1">
              <a:rPr lang="en-US" smtClean="0"/>
              <a:t>8/22/2017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5F5613-0EEF-4789-9C03-6A67EA090ACE}" type="slidenum">
              <a:rPr lang="en-US" smtClean="0"/>
              <a:t>‹#›</a:t>
            </a:fld>
            <a:endParaRPr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35F5613-0EEF-4789-9C03-6A67EA090ACE}"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E8D1A63-74FF-4156-9F21-10F856D29094}" type="datetime1">
              <a:rPr lang="en-US" smtClean="0"/>
              <a:t>8/22/2017</a:t>
            </a:fld>
            <a:endParaRPr lang="en-US" dirty="0"/>
          </a:p>
        </p:txBody>
      </p:sp>
      <p:sp>
        <p:nvSpPr>
          <p:cNvPr id="3" name="Text Placeholder 2"/>
          <p:cNvSpPr>
            <a:spLocks noGrp="1"/>
          </p:cNvSpPr>
          <p:nvPr>
            <p:ph type="body" idx="1"/>
          </p:nvPr>
        </p:nvSpPr>
        <p:spPr>
          <a:xfrm>
            <a:off x="457202"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2"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20"/>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20"/>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1186C37-C9AC-404D-873B-4613C79F9A05}" type="datetime1">
              <a:rPr lang="en-US" smtClean="0"/>
              <a:t>8/22/2017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5F5613-0EEF-4789-9C03-6A67EA090ACE}" type="slidenum">
              <a:rPr lang="en-US" smtClean="0"/>
              <a:t>‹#›</a:t>
            </a:fld>
            <a:endParaRPr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D8729-BC50-4288-8782-9E094289464F}" type="datetime1">
              <a:rPr lang="en-US" smtClean="0"/>
              <a:t>8/22/2017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5F5613-0EEF-4789-9C03-6A67EA090AC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E9E870B1-786B-42A5-A151-57A77A0423EA}" type="datetime1">
              <a:rPr lang="en-US" smtClean="0"/>
              <a:t>8/22/2017</a:t>
            </a:fld>
            <a:endParaRPr lang="en-US" dirty="0"/>
          </a:p>
        </p:txBody>
      </p:sp>
      <p:sp>
        <p:nvSpPr>
          <p:cNvPr id="9" name="Slide Number Placeholder 8"/>
          <p:cNvSpPr>
            <a:spLocks noGrp="1"/>
          </p:cNvSpPr>
          <p:nvPr>
            <p:ph type="sldNum" sz="quarter" idx="15"/>
          </p:nvPr>
        </p:nvSpPr>
        <p:spPr/>
        <p:txBody>
          <a:bodyPr/>
          <a:lstStyle/>
          <a:p>
            <a:fld id="{D35F5613-0EEF-4789-9C03-6A67EA090ACE}"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DA4C8DC0-1447-4DD6-81C3-AD3CEC539050}" type="datetime1">
              <a:rPr lang="en-US" smtClean="0"/>
              <a:t>8/22/2017</a:t>
            </a:fld>
            <a:endParaRPr lang="en-US" dirty="0"/>
          </a:p>
        </p:txBody>
      </p:sp>
      <p:sp>
        <p:nvSpPr>
          <p:cNvPr id="9" name="Slide Number Placeholder 8"/>
          <p:cNvSpPr>
            <a:spLocks noGrp="1"/>
          </p:cNvSpPr>
          <p:nvPr>
            <p:ph type="sldNum" sz="quarter" idx="11"/>
          </p:nvPr>
        </p:nvSpPr>
        <p:spPr/>
        <p:txBody>
          <a:bodyPr/>
          <a:lstStyle/>
          <a:p>
            <a:fld id="{D35F5613-0EEF-4789-9C03-6A67EA090ACE}"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2"/>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88114CF-D4AE-4AA6-B254-B7A45CD775B6}" type="datetime1">
              <a:rPr lang="en-US" smtClean="0"/>
              <a:t>8/22/2017</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35F5613-0EEF-4789-9C03-6A67EA090ACE}"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3699804"/>
            <a:ext cx="8305800" cy="872196"/>
          </a:xfrm>
        </p:spPr>
        <p:txBody>
          <a:bodyPr/>
          <a:lstStyle/>
          <a:p>
            <a:r>
              <a:rPr lang="en-US" sz="3200" dirty="0"/>
              <a:t>Opening of School Student Orientation</a:t>
            </a:r>
          </a:p>
        </p:txBody>
      </p:sp>
      <p:sp>
        <p:nvSpPr>
          <p:cNvPr id="7" name="Title 6"/>
          <p:cNvSpPr>
            <a:spLocks noGrp="1"/>
          </p:cNvSpPr>
          <p:nvPr>
            <p:ph type="ctrTitle"/>
          </p:nvPr>
        </p:nvSpPr>
        <p:spPr/>
        <p:txBody>
          <a:bodyPr/>
          <a:lstStyle/>
          <a:p>
            <a:r>
              <a:rPr lang="en-US" dirty="0"/>
              <a:t>Coral Gables Senior High School Physical Education Department</a:t>
            </a:r>
          </a:p>
        </p:txBody>
      </p:sp>
      <p:sp>
        <p:nvSpPr>
          <p:cNvPr id="9" name="Slide Number Placeholder 8"/>
          <p:cNvSpPr>
            <a:spLocks noGrp="1"/>
          </p:cNvSpPr>
          <p:nvPr>
            <p:ph type="sldNum" sz="quarter" idx="11"/>
          </p:nvPr>
        </p:nvSpPr>
        <p:spPr/>
        <p:txBody>
          <a:bodyPr/>
          <a:lstStyle/>
          <a:p>
            <a:fld id="{D35F5613-0EEF-4789-9C03-6A67EA090ACE}" type="slidenum">
              <a:rPr lang="en-US" smtClean="0"/>
              <a:t>1</a:t>
            </a:fld>
            <a:endParaRPr lang="en-US" dirty="0"/>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3670" b="96330" l="4737" r="96316">
                        <a14:foregroundMark x1="19474" y1="20642" x2="19474" y2="20642"/>
                        <a14:foregroundMark x1="15263" y1="20642" x2="15263" y2="20642"/>
                        <a14:foregroundMark x1="26316" y1="19266" x2="26316" y2="19266"/>
                        <a14:foregroundMark x1="33158" y1="19266" x2="33158" y2="19266"/>
                        <a14:foregroundMark x1="37368" y1="19266" x2="37368" y2="19266"/>
                        <a14:foregroundMark x1="70526" y1="21101" x2="70526" y2="21101"/>
                        <a14:foregroundMark x1="78421" y1="21101" x2="78421" y2="21101"/>
                        <a14:foregroundMark x1="86842" y1="21101" x2="86842" y2="21101"/>
                        <a14:foregroundMark x1="93684" y1="21101" x2="93684" y2="21101"/>
                        <a14:foregroundMark x1="96316" y1="21101" x2="96316" y2="21101"/>
                        <a14:foregroundMark x1="45263" y1="4587" x2="45263" y2="4587"/>
                        <a14:foregroundMark x1="4737" y1="22477" x2="4737" y2="22477"/>
                        <a14:foregroundMark x1="10000" y1="27523" x2="10000" y2="27523"/>
                        <a14:foregroundMark x1="66316" y1="67890" x2="66316" y2="67890"/>
                        <a14:foregroundMark x1="39474" y1="66514" x2="39474" y2="66514"/>
                        <a14:foregroundMark x1="28421" y1="83028" x2="28421" y2="83028"/>
                        <a14:foregroundMark x1="41579" y1="83028" x2="41579" y2="83028"/>
                        <a14:foregroundMark x1="17368" y1="83028" x2="17368" y2="83028"/>
                        <a14:foregroundMark x1="69474" y1="83028" x2="69474" y2="83028"/>
                        <a14:foregroundMark x1="86842" y1="80275" x2="86842" y2="80275"/>
                        <a14:foregroundMark x1="60000" y1="82569" x2="60000" y2="82569"/>
                        <a14:foregroundMark x1="55789" y1="82569" x2="55789" y2="82569"/>
                        <a14:foregroundMark x1="46316" y1="96330" x2="46316" y2="96330"/>
                        <a14:foregroundMark x1="45263" y1="85780" x2="45263" y2="85780"/>
                        <a14:foregroundMark x1="21579" y1="80275" x2="21579" y2="80275"/>
                        <a14:foregroundMark x1="15263" y1="80275" x2="15263" y2="80275"/>
                        <a14:foregroundMark x1="68421" y1="88991" x2="68421" y2="88991"/>
                        <a14:foregroundMark x1="51579" y1="88991" x2="51579" y2="88991"/>
                      </a14:backgroundRemoval>
                    </a14:imgEffect>
                  </a14:imgLayer>
                </a14:imgProps>
              </a:ext>
              <a:ext uri="{28A0092B-C50C-407E-A947-70E740481C1C}">
                <a14:useLocalDpi xmlns:a14="http://schemas.microsoft.com/office/drawing/2010/main" val="0"/>
              </a:ext>
            </a:extLst>
          </a:blip>
          <a:stretch>
            <a:fillRect/>
          </a:stretch>
        </p:blipFill>
        <p:spPr>
          <a:xfrm>
            <a:off x="3705225" y="4375885"/>
            <a:ext cx="1809750" cy="2076450"/>
          </a:xfrm>
          <a:prstGeom prst="rect">
            <a:avLst/>
          </a:prstGeom>
        </p:spPr>
      </p:pic>
    </p:spTree>
    <p:extLst>
      <p:ext uri="{BB962C8B-B14F-4D97-AF65-F5344CB8AC3E}">
        <p14:creationId xmlns:p14="http://schemas.microsoft.com/office/powerpoint/2010/main" val="36520657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wipe(down)">
                                      <p:cBhvr>
                                        <p:cTn id="1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95800"/>
          </a:xfrm>
        </p:spPr>
        <p:txBody>
          <a:bodyPr>
            <a:noAutofit/>
          </a:bodyPr>
          <a:lstStyle/>
          <a:p>
            <a:pPr marL="0" indent="0" algn="ctr">
              <a:buNone/>
            </a:pPr>
            <a:r>
              <a:rPr lang="en-US" sz="3200" dirty="0"/>
              <a:t>You will be held at a higher standard and will be required to LEAD by setting the EXAMPLE. Do not look or aim to be the EXCEPTION. Failure to do so will result in individual sport coaches being notified of your behavior and what a poor representative you are of yourself, your team, and of Coral Gables Senior High. You have to EARN the privilege of wearing our school uniform and colors.</a:t>
            </a:r>
          </a:p>
        </p:txBody>
      </p:sp>
      <p:sp>
        <p:nvSpPr>
          <p:cNvPr id="3" name="Slide Number Placeholder 2"/>
          <p:cNvSpPr>
            <a:spLocks noGrp="1"/>
          </p:cNvSpPr>
          <p:nvPr>
            <p:ph type="sldNum" sz="quarter" idx="15"/>
          </p:nvPr>
        </p:nvSpPr>
        <p:spPr/>
        <p:txBody>
          <a:bodyPr/>
          <a:lstStyle/>
          <a:p>
            <a:fld id="{D35F5613-0EEF-4789-9C03-6A67EA090ACE}" type="slidenum">
              <a:rPr lang="en-US" smtClean="0"/>
              <a:t>10</a:t>
            </a:fld>
            <a:endParaRPr lang="en-US" dirty="0"/>
          </a:p>
        </p:txBody>
      </p:sp>
      <p:sp>
        <p:nvSpPr>
          <p:cNvPr id="4" name="Title 3"/>
          <p:cNvSpPr>
            <a:spLocks noGrp="1"/>
          </p:cNvSpPr>
          <p:nvPr>
            <p:ph type="title"/>
          </p:nvPr>
        </p:nvSpPr>
        <p:spPr>
          <a:xfrm>
            <a:off x="457200" y="228600"/>
            <a:ext cx="8229600" cy="1219200"/>
          </a:xfrm>
        </p:spPr>
        <p:txBody>
          <a:bodyPr>
            <a:normAutofit/>
          </a:bodyPr>
          <a:lstStyle/>
          <a:p>
            <a:pPr algn="ctr"/>
            <a:r>
              <a:rPr lang="en-US" sz="5400" dirty="0"/>
              <a:t>Note to Student Athletes</a:t>
            </a:r>
          </a:p>
        </p:txBody>
      </p:sp>
    </p:spTree>
    <p:extLst>
      <p:ext uri="{BB962C8B-B14F-4D97-AF65-F5344CB8AC3E}">
        <p14:creationId xmlns:p14="http://schemas.microsoft.com/office/powerpoint/2010/main" val="29585258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You are required to present proper documentation from the office in the event that you are absent from school. </a:t>
            </a:r>
          </a:p>
          <a:p>
            <a:r>
              <a:rPr lang="en-US" dirty="0"/>
              <a:t>Only after you have presented excused admits will they be allowed to complete makeup work and attain credit for work missed during absence. </a:t>
            </a:r>
          </a:p>
          <a:p>
            <a:r>
              <a:rPr lang="en-US" dirty="0"/>
              <a:t>This is your responsibility. You will only be granted one class session upon your return to complete this process and submit your work along with necessary documentation. </a:t>
            </a:r>
          </a:p>
          <a:p>
            <a:r>
              <a:rPr lang="en-US" dirty="0"/>
              <a:t>This is a school wide policy that all teachers adhere to. </a:t>
            </a:r>
          </a:p>
          <a:p>
            <a:r>
              <a:rPr lang="en-US" dirty="0"/>
              <a:t>District policies pertaining to attendance as well as other important information can be found through our school’s website student section under parent/student handbook. </a:t>
            </a:r>
          </a:p>
        </p:txBody>
      </p:sp>
      <p:sp>
        <p:nvSpPr>
          <p:cNvPr id="3" name="Slide Number Placeholder 2"/>
          <p:cNvSpPr>
            <a:spLocks noGrp="1"/>
          </p:cNvSpPr>
          <p:nvPr>
            <p:ph type="sldNum" sz="quarter" idx="15"/>
          </p:nvPr>
        </p:nvSpPr>
        <p:spPr/>
        <p:txBody>
          <a:bodyPr/>
          <a:lstStyle/>
          <a:p>
            <a:fld id="{D35F5613-0EEF-4789-9C03-6A67EA090ACE}" type="slidenum">
              <a:rPr lang="en-US" smtClean="0"/>
              <a:t>11</a:t>
            </a:fld>
            <a:endParaRPr lang="en-US" dirty="0"/>
          </a:p>
        </p:txBody>
      </p:sp>
      <p:sp>
        <p:nvSpPr>
          <p:cNvPr id="4" name="Title 3"/>
          <p:cNvSpPr>
            <a:spLocks noGrp="1"/>
          </p:cNvSpPr>
          <p:nvPr>
            <p:ph type="title"/>
          </p:nvPr>
        </p:nvSpPr>
        <p:spPr/>
        <p:txBody>
          <a:bodyPr/>
          <a:lstStyle/>
          <a:p>
            <a:pPr algn="ctr"/>
            <a:r>
              <a:rPr lang="en-US" dirty="0"/>
              <a:t>Attendance Policies</a:t>
            </a:r>
          </a:p>
        </p:txBody>
      </p:sp>
    </p:spTree>
    <p:extLst>
      <p:ext uri="{BB962C8B-B14F-4D97-AF65-F5344CB8AC3E}">
        <p14:creationId xmlns:p14="http://schemas.microsoft.com/office/powerpoint/2010/main" val="31138877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85800"/>
            <a:ext cx="8229600" cy="5715000"/>
          </a:xfrm>
        </p:spPr>
        <p:txBody>
          <a:bodyPr>
            <a:normAutofit/>
          </a:bodyPr>
          <a:lstStyle/>
          <a:p>
            <a:pPr marL="0" lvl="0" indent="0">
              <a:buClr>
                <a:srgbClr val="F3A447"/>
              </a:buClr>
              <a:buNone/>
            </a:pPr>
            <a:endParaRPr lang="en-US" sz="4000" dirty="0">
              <a:solidFill>
                <a:prstClr val="white"/>
              </a:solidFill>
            </a:endParaRPr>
          </a:p>
          <a:p>
            <a:pPr marL="0" lvl="0" indent="0" algn="ctr">
              <a:buClr>
                <a:srgbClr val="F3A447"/>
              </a:buClr>
              <a:buNone/>
            </a:pPr>
            <a:r>
              <a:rPr lang="en-US" sz="4000" dirty="0">
                <a:solidFill>
                  <a:prstClr val="white"/>
                </a:solidFill>
              </a:rPr>
              <a:t>PE courses require a variety of physical activity. Some more rigorous and intense than others. It is </a:t>
            </a:r>
            <a:r>
              <a:rPr lang="en-US" sz="4000" b="1" u="sng" dirty="0">
                <a:solidFill>
                  <a:prstClr val="white"/>
                </a:solidFill>
              </a:rPr>
              <a:t>extremely important </a:t>
            </a:r>
            <a:r>
              <a:rPr lang="en-US" sz="4000" dirty="0">
                <a:solidFill>
                  <a:prstClr val="white"/>
                </a:solidFill>
              </a:rPr>
              <a:t>that your teacher is aware of any preexisting health conditions as it pertains to your current class participation.</a:t>
            </a:r>
          </a:p>
          <a:p>
            <a:endParaRPr lang="en-US" dirty="0"/>
          </a:p>
        </p:txBody>
      </p:sp>
      <p:sp>
        <p:nvSpPr>
          <p:cNvPr id="2" name="Slide Number Placeholder 1"/>
          <p:cNvSpPr>
            <a:spLocks noGrp="1"/>
          </p:cNvSpPr>
          <p:nvPr>
            <p:ph type="sldNum" sz="quarter" idx="15"/>
          </p:nvPr>
        </p:nvSpPr>
        <p:spPr/>
        <p:txBody>
          <a:bodyPr/>
          <a:lstStyle/>
          <a:p>
            <a:fld id="{D35F5613-0EEF-4789-9C03-6A67EA090ACE}" type="slidenum">
              <a:rPr lang="en-US" smtClean="0"/>
              <a:t>12</a:t>
            </a:fld>
            <a:endParaRPr lang="en-US" dirty="0"/>
          </a:p>
        </p:txBody>
      </p:sp>
      <p:sp>
        <p:nvSpPr>
          <p:cNvPr id="3" name="Title 2"/>
          <p:cNvSpPr>
            <a:spLocks noGrp="1"/>
          </p:cNvSpPr>
          <p:nvPr>
            <p:ph type="title"/>
          </p:nvPr>
        </p:nvSpPr>
        <p:spPr>
          <a:xfrm>
            <a:off x="457200" y="304800"/>
            <a:ext cx="8229600" cy="838200"/>
          </a:xfrm>
        </p:spPr>
        <p:txBody>
          <a:bodyPr>
            <a:normAutofit/>
          </a:bodyPr>
          <a:lstStyle/>
          <a:p>
            <a:pPr algn="ctr"/>
            <a:r>
              <a:rPr lang="en-US" sz="4800" dirty="0"/>
              <a:t>Health and Safety in Phys. Ed.</a:t>
            </a:r>
          </a:p>
        </p:txBody>
      </p:sp>
    </p:spTree>
    <p:extLst>
      <p:ext uri="{BB962C8B-B14F-4D97-AF65-F5344CB8AC3E}">
        <p14:creationId xmlns:p14="http://schemas.microsoft.com/office/powerpoint/2010/main" val="30172225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normAutofit fontScale="92500" lnSpcReduction="10000"/>
          </a:bodyPr>
          <a:lstStyle/>
          <a:p>
            <a:pPr lvl="0">
              <a:buClr>
                <a:srgbClr val="F3A447"/>
              </a:buClr>
            </a:pPr>
            <a:r>
              <a:rPr lang="en-US" sz="2800" dirty="0">
                <a:solidFill>
                  <a:prstClr val="white"/>
                </a:solidFill>
              </a:rPr>
              <a:t>If you suffer from a health condition proper medical documentation must be provided to both school personnel AND your teacher.</a:t>
            </a:r>
          </a:p>
          <a:p>
            <a:pPr lvl="0">
              <a:buClr>
                <a:srgbClr val="F3A447"/>
              </a:buClr>
            </a:pPr>
            <a:r>
              <a:rPr lang="en-US" sz="2800" dirty="0">
                <a:solidFill>
                  <a:prstClr val="white"/>
                </a:solidFill>
              </a:rPr>
              <a:t>Ensure that limitations (if any) are indicated and prescribed by your physician. Physician contact information is also needed. </a:t>
            </a:r>
          </a:p>
          <a:p>
            <a:pPr lvl="0">
              <a:buClr>
                <a:srgbClr val="F3A447"/>
              </a:buClr>
            </a:pPr>
            <a:r>
              <a:rPr lang="en-US" sz="2800" dirty="0">
                <a:solidFill>
                  <a:prstClr val="white"/>
                </a:solidFill>
              </a:rPr>
              <a:t>It is important that you understand the importance of communicating what you are feeling while participating in our classes. We can only know what you communicate. </a:t>
            </a:r>
          </a:p>
          <a:p>
            <a:pPr lvl="0">
              <a:buClr>
                <a:srgbClr val="F3A447"/>
              </a:buClr>
            </a:pPr>
            <a:r>
              <a:rPr lang="en-US" sz="2800" dirty="0">
                <a:solidFill>
                  <a:prstClr val="white"/>
                </a:solidFill>
              </a:rPr>
              <a:t>Having a complete and balanced diet is also an important part of our classes to ensure safety and wellbeing while participating.</a:t>
            </a:r>
          </a:p>
          <a:p>
            <a:endParaRPr lang="en-US" dirty="0"/>
          </a:p>
        </p:txBody>
      </p:sp>
      <p:sp>
        <p:nvSpPr>
          <p:cNvPr id="3" name="Slide Number Placeholder 2"/>
          <p:cNvSpPr>
            <a:spLocks noGrp="1"/>
          </p:cNvSpPr>
          <p:nvPr>
            <p:ph type="sldNum" sz="quarter" idx="15"/>
          </p:nvPr>
        </p:nvSpPr>
        <p:spPr/>
        <p:txBody>
          <a:bodyPr/>
          <a:lstStyle/>
          <a:p>
            <a:fld id="{D35F5613-0EEF-4789-9C03-6A67EA090ACE}" type="slidenum">
              <a:rPr lang="en-US" smtClean="0"/>
              <a:t>13</a:t>
            </a:fld>
            <a:endParaRPr lang="en-US" dirty="0"/>
          </a:p>
        </p:txBody>
      </p:sp>
      <p:sp>
        <p:nvSpPr>
          <p:cNvPr id="4" name="Title 3"/>
          <p:cNvSpPr>
            <a:spLocks noGrp="1"/>
          </p:cNvSpPr>
          <p:nvPr>
            <p:ph type="title"/>
          </p:nvPr>
        </p:nvSpPr>
        <p:spPr>
          <a:xfrm>
            <a:off x="457200" y="152400"/>
            <a:ext cx="8229600" cy="838200"/>
          </a:xfrm>
        </p:spPr>
        <p:txBody>
          <a:bodyPr>
            <a:normAutofit fontScale="90000"/>
          </a:bodyPr>
          <a:lstStyle/>
          <a:p>
            <a:pPr algn="ctr"/>
            <a:r>
              <a:rPr lang="en-US" dirty="0"/>
              <a:t>Health and Safety in Phys. Ed. Cont’d</a:t>
            </a:r>
          </a:p>
        </p:txBody>
      </p:sp>
    </p:spTree>
    <p:extLst>
      <p:ext uri="{BB962C8B-B14F-4D97-AF65-F5344CB8AC3E}">
        <p14:creationId xmlns:p14="http://schemas.microsoft.com/office/powerpoint/2010/main" val="1535417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dirty="0"/>
              <a:t>Question &amp; Answer Session</a:t>
            </a:r>
          </a:p>
        </p:txBody>
      </p:sp>
      <p:sp>
        <p:nvSpPr>
          <p:cNvPr id="3" name="Slide Number Placeholder 2"/>
          <p:cNvSpPr>
            <a:spLocks noGrp="1"/>
          </p:cNvSpPr>
          <p:nvPr>
            <p:ph type="sldNum" sz="quarter" idx="11"/>
          </p:nvPr>
        </p:nvSpPr>
        <p:spPr/>
        <p:txBody>
          <a:bodyPr/>
          <a:lstStyle/>
          <a:p>
            <a:fld id="{D35F5613-0EEF-4789-9C03-6A67EA090ACE}" type="slidenum">
              <a:rPr lang="en-US" smtClean="0"/>
              <a:t>14</a:t>
            </a:fld>
            <a:endParaRPr lang="en-US" dirty="0"/>
          </a:p>
        </p:txBody>
      </p:sp>
    </p:spTree>
    <p:extLst>
      <p:ext uri="{BB962C8B-B14F-4D97-AF65-F5344CB8AC3E}">
        <p14:creationId xmlns:p14="http://schemas.microsoft.com/office/powerpoint/2010/main" val="16570272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Teacher Contact Info</a:t>
            </a:r>
          </a:p>
          <a:p>
            <a:r>
              <a:rPr lang="en-US" dirty="0"/>
              <a:t>Grading Breakdown</a:t>
            </a:r>
          </a:p>
          <a:p>
            <a:r>
              <a:rPr lang="en-US" dirty="0"/>
              <a:t>Locker-Room Policies and Procedures</a:t>
            </a:r>
          </a:p>
          <a:p>
            <a:r>
              <a:rPr lang="en-US" dirty="0"/>
              <a:t>Dress Code and Uniform Policy</a:t>
            </a:r>
          </a:p>
          <a:p>
            <a:r>
              <a:rPr lang="en-US" dirty="0"/>
              <a:t>NOTE TO STUDENT ATHLETES</a:t>
            </a:r>
          </a:p>
          <a:p>
            <a:r>
              <a:rPr lang="en-US" dirty="0"/>
              <a:t>Attendance</a:t>
            </a:r>
          </a:p>
          <a:p>
            <a:r>
              <a:rPr lang="en-US" dirty="0"/>
              <a:t>Safety and Health in Physical Education</a:t>
            </a:r>
          </a:p>
          <a:p>
            <a:r>
              <a:rPr lang="en-US" dirty="0"/>
              <a:t>Question and Answer Session</a:t>
            </a:r>
          </a:p>
          <a:p>
            <a:pPr marL="0" indent="0">
              <a:buNone/>
            </a:pPr>
            <a:endParaRPr lang="en-US" dirty="0"/>
          </a:p>
          <a:p>
            <a:endParaRPr lang="en-US" dirty="0"/>
          </a:p>
          <a:p>
            <a:endParaRPr lang="en-US" dirty="0"/>
          </a:p>
        </p:txBody>
      </p:sp>
      <p:sp>
        <p:nvSpPr>
          <p:cNvPr id="3" name="Title 2"/>
          <p:cNvSpPr>
            <a:spLocks noGrp="1"/>
          </p:cNvSpPr>
          <p:nvPr>
            <p:ph type="title"/>
          </p:nvPr>
        </p:nvSpPr>
        <p:spPr/>
        <p:txBody>
          <a:bodyPr/>
          <a:lstStyle/>
          <a:p>
            <a:r>
              <a:rPr lang="en-US" dirty="0"/>
              <a:t>Table of Contents</a:t>
            </a:r>
          </a:p>
        </p:txBody>
      </p:sp>
      <p:sp>
        <p:nvSpPr>
          <p:cNvPr id="4" name="Slide Number Placeholder 3"/>
          <p:cNvSpPr>
            <a:spLocks noGrp="1"/>
          </p:cNvSpPr>
          <p:nvPr>
            <p:ph type="sldNum" sz="quarter" idx="15"/>
          </p:nvPr>
        </p:nvSpPr>
        <p:spPr/>
        <p:txBody>
          <a:bodyPr/>
          <a:lstStyle/>
          <a:p>
            <a:fld id="{D35F5613-0EEF-4789-9C03-6A67EA090ACE}" type="slidenum">
              <a:rPr lang="en-US" smtClean="0"/>
              <a:t>2</a:t>
            </a:fld>
            <a:endParaRPr lang="en-US" dirty="0"/>
          </a:p>
        </p:txBody>
      </p:sp>
    </p:spTree>
    <p:extLst>
      <p:ext uri="{BB962C8B-B14F-4D97-AF65-F5344CB8AC3E}">
        <p14:creationId xmlns:p14="http://schemas.microsoft.com/office/powerpoint/2010/main" val="4067307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Teacher</a:t>
            </a:r>
          </a:p>
        </p:txBody>
      </p:sp>
      <p:sp>
        <p:nvSpPr>
          <p:cNvPr id="6" name="Content Placeholder 5"/>
          <p:cNvSpPr>
            <a:spLocks noGrp="1"/>
          </p:cNvSpPr>
          <p:nvPr>
            <p:ph sz="half" idx="2"/>
          </p:nvPr>
        </p:nvSpPr>
        <p:spPr>
          <a:xfrm>
            <a:off x="457200" y="2201896"/>
            <a:ext cx="8305800" cy="682822"/>
          </a:xfrm>
        </p:spPr>
        <p:txBody>
          <a:bodyPr>
            <a:normAutofit lnSpcReduction="10000"/>
          </a:bodyPr>
          <a:lstStyle/>
          <a:p>
            <a:pPr>
              <a:lnSpc>
                <a:spcPct val="150000"/>
              </a:lnSpc>
              <a:spcBef>
                <a:spcPts val="0"/>
              </a:spcBef>
            </a:pPr>
            <a:r>
              <a:rPr lang="en-US" dirty="0"/>
              <a:t>Coach J. Fumero		         Jfumero@dadeschools.net</a:t>
            </a:r>
          </a:p>
          <a:p>
            <a:pPr marL="0" indent="0">
              <a:lnSpc>
                <a:spcPct val="150000"/>
              </a:lnSpc>
              <a:spcBef>
                <a:spcPts val="0"/>
              </a:spcBef>
              <a:buNone/>
            </a:pPr>
            <a:endParaRPr lang="en-US" sz="3000" dirty="0"/>
          </a:p>
        </p:txBody>
      </p:sp>
      <p:sp>
        <p:nvSpPr>
          <p:cNvPr id="4" name="Title 3"/>
          <p:cNvSpPr>
            <a:spLocks noGrp="1"/>
          </p:cNvSpPr>
          <p:nvPr>
            <p:ph type="title"/>
          </p:nvPr>
        </p:nvSpPr>
        <p:spPr>
          <a:xfrm>
            <a:off x="457200" y="425004"/>
            <a:ext cx="8229600" cy="974590"/>
          </a:xfrm>
        </p:spPr>
        <p:txBody>
          <a:bodyPr>
            <a:noAutofit/>
          </a:bodyPr>
          <a:lstStyle/>
          <a:p>
            <a:pPr algn="ctr"/>
            <a:r>
              <a:rPr lang="en-US" sz="4000" dirty="0"/>
              <a:t>Teacher Contact Information</a:t>
            </a:r>
          </a:p>
        </p:txBody>
      </p:sp>
      <p:sp>
        <p:nvSpPr>
          <p:cNvPr id="7" name="Text Placeholder 6"/>
          <p:cNvSpPr>
            <a:spLocks noGrp="1"/>
          </p:cNvSpPr>
          <p:nvPr>
            <p:ph type="body" idx="3"/>
          </p:nvPr>
        </p:nvSpPr>
        <p:spPr/>
        <p:txBody>
          <a:bodyPr/>
          <a:lstStyle/>
          <a:p>
            <a:r>
              <a:rPr lang="en-US" dirty="0"/>
              <a:t>Email Address</a:t>
            </a:r>
          </a:p>
        </p:txBody>
      </p:sp>
      <p:sp>
        <p:nvSpPr>
          <p:cNvPr id="2" name="Slide Number Placeholder 1"/>
          <p:cNvSpPr>
            <a:spLocks noGrp="1"/>
          </p:cNvSpPr>
          <p:nvPr>
            <p:ph type="sldNum" sz="quarter" idx="12"/>
          </p:nvPr>
        </p:nvSpPr>
        <p:spPr/>
        <p:txBody>
          <a:bodyPr/>
          <a:lstStyle/>
          <a:p>
            <a:fld id="{D35F5613-0EEF-4789-9C03-6A67EA090ACE}" type="slidenum">
              <a:rPr lang="en-US" smtClean="0"/>
              <a:t>3</a:t>
            </a:fld>
            <a:endParaRPr lang="en-US" dirty="0"/>
          </a:p>
        </p:txBody>
      </p:sp>
      <p:sp>
        <p:nvSpPr>
          <p:cNvPr id="11" name="TextBox 10"/>
          <p:cNvSpPr txBox="1"/>
          <p:nvPr/>
        </p:nvSpPr>
        <p:spPr>
          <a:xfrm>
            <a:off x="457200" y="2989022"/>
            <a:ext cx="8229600" cy="4801314"/>
          </a:xfrm>
          <a:prstGeom prst="rect">
            <a:avLst/>
          </a:prstGeom>
          <a:noFill/>
        </p:spPr>
        <p:txBody>
          <a:bodyPr wrap="square" rtlCol="0">
            <a:spAutoFit/>
          </a:bodyPr>
          <a:lstStyle/>
          <a:p>
            <a:pPr algn="ctr"/>
            <a:r>
              <a:rPr lang="en-US" sz="2600" u="sng"/>
              <a:t>Course Webpages</a:t>
            </a:r>
            <a:endParaRPr lang="en-US" sz="2600" u="sng" dirty="0"/>
          </a:p>
          <a:p>
            <a:r>
              <a:rPr lang="en-US" sz="2600" dirty="0"/>
              <a:t>New.schoolnotes.com/</a:t>
            </a:r>
            <a:r>
              <a:rPr lang="en-US" sz="2600" dirty="0" err="1"/>
              <a:t>Jfumero</a:t>
            </a:r>
            <a:r>
              <a:rPr lang="en-US" sz="2600" dirty="0"/>
              <a:t>/</a:t>
            </a:r>
          </a:p>
          <a:p>
            <a:pPr algn="ctr"/>
            <a:endParaRPr lang="en-US" sz="2600" u="sng" dirty="0"/>
          </a:p>
          <a:p>
            <a:pPr algn="ctr"/>
            <a:r>
              <a:rPr lang="en-US" sz="2600" u="sng" dirty="0"/>
              <a:t>Courses</a:t>
            </a:r>
            <a:endParaRPr lang="en-US" sz="2600" dirty="0"/>
          </a:p>
          <a:p>
            <a:r>
              <a:rPr lang="en-US" sz="2600" dirty="0"/>
              <a:t>Dual Enrollment: SLS 1510 Strategies for Success</a:t>
            </a:r>
          </a:p>
          <a:p>
            <a:r>
              <a:rPr lang="en-US" sz="2600" dirty="0"/>
              <a:t>Health</a:t>
            </a:r>
          </a:p>
          <a:p>
            <a:r>
              <a:rPr lang="en-US" sz="2600" dirty="0"/>
              <a:t>Team Sports</a:t>
            </a:r>
          </a:p>
          <a:p>
            <a:r>
              <a:rPr lang="en-US" sz="2600" dirty="0"/>
              <a:t>First Aid and Safety</a:t>
            </a:r>
          </a:p>
          <a:p>
            <a:r>
              <a:rPr lang="en-US" sz="2600" dirty="0"/>
              <a:t>Aerobics</a:t>
            </a:r>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24649285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5F5613-0EEF-4789-9C03-6A67EA090ACE}" type="slidenum">
              <a:rPr lang="en-US" smtClean="0"/>
              <a:t>4</a:t>
            </a:fld>
            <a:endParaRPr lang="en-US" dirty="0"/>
          </a:p>
        </p:txBody>
      </p:sp>
      <p:sp>
        <p:nvSpPr>
          <p:cNvPr id="3" name="Title 2"/>
          <p:cNvSpPr>
            <a:spLocks noGrp="1"/>
          </p:cNvSpPr>
          <p:nvPr>
            <p:ph type="title"/>
          </p:nvPr>
        </p:nvSpPr>
        <p:spPr>
          <a:xfrm>
            <a:off x="1752600" y="209439"/>
            <a:ext cx="5486400" cy="609600"/>
          </a:xfrm>
        </p:spPr>
        <p:txBody>
          <a:bodyPr>
            <a:noAutofit/>
          </a:bodyPr>
          <a:lstStyle/>
          <a:p>
            <a:pPr algn="ctr"/>
            <a:r>
              <a:rPr lang="en-US" sz="3600" u="sng" dirty="0"/>
              <a:t>Grading Breakdown</a:t>
            </a:r>
          </a:p>
        </p:txBody>
      </p:sp>
      <p:graphicFrame>
        <p:nvGraphicFramePr>
          <p:cNvPr id="4" name="Table 3"/>
          <p:cNvGraphicFramePr>
            <a:graphicFrameLocks noGrp="1"/>
          </p:cNvGraphicFramePr>
          <p:nvPr>
            <p:extLst>
              <p:ext uri="{D42A27DB-BD31-4B8C-83A1-F6EECF244321}">
                <p14:modId xmlns:p14="http://schemas.microsoft.com/office/powerpoint/2010/main" val="3557589734"/>
              </p:ext>
            </p:extLst>
          </p:nvPr>
        </p:nvGraphicFramePr>
        <p:xfrm>
          <a:off x="609857" y="948393"/>
          <a:ext cx="2688225" cy="1433754"/>
        </p:xfrm>
        <a:graphic>
          <a:graphicData uri="http://schemas.openxmlformats.org/drawingml/2006/table">
            <a:tbl>
              <a:tblPr firstRow="1" bandRow="1">
                <a:tableStyleId>{5C22544A-7EE6-4342-B048-85BDC9FD1C3A}</a:tableStyleId>
              </a:tblPr>
              <a:tblGrid>
                <a:gridCol w="2004777">
                  <a:extLst>
                    <a:ext uri="{9D8B030D-6E8A-4147-A177-3AD203B41FA5}">
                      <a16:colId xmlns:a16="http://schemas.microsoft.com/office/drawing/2014/main" val="4117021747"/>
                    </a:ext>
                  </a:extLst>
                </a:gridCol>
                <a:gridCol w="683448">
                  <a:extLst>
                    <a:ext uri="{9D8B030D-6E8A-4147-A177-3AD203B41FA5}">
                      <a16:colId xmlns:a16="http://schemas.microsoft.com/office/drawing/2014/main" val="4015566900"/>
                    </a:ext>
                  </a:extLst>
                </a:gridCol>
              </a:tblGrid>
              <a:tr h="50857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sng" dirty="0"/>
                        <a:t>First Aid/Health</a:t>
                      </a:r>
                    </a:p>
                  </a:txBody>
                  <a:tcPr/>
                </a:tc>
                <a:tc hMerge="1">
                  <a:txBody>
                    <a:bodyPr/>
                    <a:lstStyle/>
                    <a:p>
                      <a:endParaRPr lang="en-US" dirty="0"/>
                    </a:p>
                  </a:txBody>
                  <a:tcPr/>
                </a:tc>
                <a:extLst>
                  <a:ext uri="{0D108BD9-81ED-4DB2-BD59-A6C34878D82A}">
                    <a16:rowId xmlns:a16="http://schemas.microsoft.com/office/drawing/2014/main" val="919320275"/>
                  </a:ext>
                </a:extLst>
              </a:tr>
              <a:tr h="264773">
                <a:tc>
                  <a:txBody>
                    <a:bodyPr/>
                    <a:lstStyle/>
                    <a:p>
                      <a:r>
                        <a:rPr lang="en-US" sz="1200" dirty="0"/>
                        <a:t>Dress Out/Participation</a:t>
                      </a:r>
                    </a:p>
                  </a:txBody>
                  <a:tcPr/>
                </a:tc>
                <a:tc>
                  <a:txBody>
                    <a:bodyPr/>
                    <a:lstStyle/>
                    <a:p>
                      <a:r>
                        <a:rPr lang="en-US" sz="1200" dirty="0"/>
                        <a:t>40%</a:t>
                      </a:r>
                    </a:p>
                  </a:txBody>
                  <a:tcPr/>
                </a:tc>
                <a:extLst>
                  <a:ext uri="{0D108BD9-81ED-4DB2-BD59-A6C34878D82A}">
                    <a16:rowId xmlns:a16="http://schemas.microsoft.com/office/drawing/2014/main" val="2275680285"/>
                  </a:ext>
                </a:extLst>
              </a:tr>
              <a:tr h="325430">
                <a:tc>
                  <a:txBody>
                    <a:bodyPr/>
                    <a:lstStyle/>
                    <a:p>
                      <a:r>
                        <a:rPr lang="en-US" sz="1200" dirty="0"/>
                        <a:t>Assignments</a:t>
                      </a:r>
                    </a:p>
                  </a:txBody>
                  <a:tcPr/>
                </a:tc>
                <a:tc>
                  <a:txBody>
                    <a:bodyPr/>
                    <a:lstStyle/>
                    <a:p>
                      <a:r>
                        <a:rPr lang="en-US" sz="1200" dirty="0"/>
                        <a:t>25%</a:t>
                      </a:r>
                    </a:p>
                  </a:txBody>
                  <a:tcPr/>
                </a:tc>
                <a:extLst>
                  <a:ext uri="{0D108BD9-81ED-4DB2-BD59-A6C34878D82A}">
                    <a16:rowId xmlns:a16="http://schemas.microsoft.com/office/drawing/2014/main" val="2482405163"/>
                  </a:ext>
                </a:extLst>
              </a:tr>
              <a:tr h="325430">
                <a:tc>
                  <a:txBody>
                    <a:bodyPr/>
                    <a:lstStyle/>
                    <a:p>
                      <a:r>
                        <a:rPr lang="en-US" sz="1200" dirty="0"/>
                        <a:t>Assessments/Projects</a:t>
                      </a:r>
                    </a:p>
                  </a:txBody>
                  <a:tcPr/>
                </a:tc>
                <a:tc>
                  <a:txBody>
                    <a:bodyPr/>
                    <a:lstStyle/>
                    <a:p>
                      <a:r>
                        <a:rPr lang="en-US" sz="1200" dirty="0"/>
                        <a:t>35%</a:t>
                      </a:r>
                    </a:p>
                  </a:txBody>
                  <a:tcPr/>
                </a:tc>
                <a:extLst>
                  <a:ext uri="{0D108BD9-81ED-4DB2-BD59-A6C34878D82A}">
                    <a16:rowId xmlns:a16="http://schemas.microsoft.com/office/drawing/2014/main" val="7669535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54674737"/>
              </p:ext>
            </p:extLst>
          </p:nvPr>
        </p:nvGraphicFramePr>
        <p:xfrm>
          <a:off x="3321774" y="951725"/>
          <a:ext cx="2590800" cy="1430422"/>
        </p:xfrm>
        <a:graphic>
          <a:graphicData uri="http://schemas.openxmlformats.org/drawingml/2006/table">
            <a:tbl>
              <a:tblPr firstRow="1" bandRow="1">
                <a:tableStyleId>{5C22544A-7EE6-4342-B048-85BDC9FD1C3A}</a:tableStyleId>
              </a:tblPr>
              <a:tblGrid>
                <a:gridCol w="1932121">
                  <a:extLst>
                    <a:ext uri="{9D8B030D-6E8A-4147-A177-3AD203B41FA5}">
                      <a16:colId xmlns:a16="http://schemas.microsoft.com/office/drawing/2014/main" val="4117021747"/>
                    </a:ext>
                  </a:extLst>
                </a:gridCol>
                <a:gridCol w="658679">
                  <a:extLst>
                    <a:ext uri="{9D8B030D-6E8A-4147-A177-3AD203B41FA5}">
                      <a16:colId xmlns:a16="http://schemas.microsoft.com/office/drawing/2014/main" val="4015566900"/>
                    </a:ext>
                  </a:extLst>
                </a:gridCol>
              </a:tblGrid>
              <a:tr h="53118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sng" baseline="0" dirty="0"/>
                        <a:t>Team Sports, Aerobics</a:t>
                      </a:r>
                      <a:endParaRPr lang="en-US" sz="1800" u="sng" dirty="0"/>
                    </a:p>
                  </a:txBody>
                  <a:tcPr/>
                </a:tc>
                <a:tc hMerge="1">
                  <a:txBody>
                    <a:bodyPr/>
                    <a:lstStyle/>
                    <a:p>
                      <a:endParaRPr lang="en-US" dirty="0"/>
                    </a:p>
                  </a:txBody>
                  <a:tcPr/>
                </a:tc>
                <a:extLst>
                  <a:ext uri="{0D108BD9-81ED-4DB2-BD59-A6C34878D82A}">
                    <a16:rowId xmlns:a16="http://schemas.microsoft.com/office/drawing/2014/main" val="919320275"/>
                  </a:ext>
                </a:extLst>
              </a:tr>
              <a:tr h="243957">
                <a:tc>
                  <a:txBody>
                    <a:bodyPr/>
                    <a:lstStyle/>
                    <a:p>
                      <a:pPr algn="l"/>
                      <a:r>
                        <a:rPr lang="en-US" sz="1200" dirty="0"/>
                        <a:t>Dress Out/Participation</a:t>
                      </a:r>
                    </a:p>
                  </a:txBody>
                  <a:tcPr/>
                </a:tc>
                <a:tc>
                  <a:txBody>
                    <a:bodyPr/>
                    <a:lstStyle/>
                    <a:p>
                      <a:pPr algn="l"/>
                      <a:r>
                        <a:rPr lang="en-US" sz="1200" dirty="0"/>
                        <a:t>40%</a:t>
                      </a:r>
                    </a:p>
                  </a:txBody>
                  <a:tcPr/>
                </a:tc>
                <a:extLst>
                  <a:ext uri="{0D108BD9-81ED-4DB2-BD59-A6C34878D82A}">
                    <a16:rowId xmlns:a16="http://schemas.microsoft.com/office/drawing/2014/main" val="2275680285"/>
                  </a:ext>
                </a:extLst>
              </a:tr>
              <a:tr h="312460">
                <a:tc>
                  <a:txBody>
                    <a:bodyPr/>
                    <a:lstStyle/>
                    <a:p>
                      <a:pPr algn="l"/>
                      <a:r>
                        <a:rPr lang="en-US" sz="1200" dirty="0"/>
                        <a:t>Assignments</a:t>
                      </a:r>
                    </a:p>
                  </a:txBody>
                  <a:tcPr/>
                </a:tc>
                <a:tc>
                  <a:txBody>
                    <a:bodyPr/>
                    <a:lstStyle/>
                    <a:p>
                      <a:pPr algn="l"/>
                      <a:r>
                        <a:rPr lang="en-US" sz="1200" dirty="0"/>
                        <a:t>25%</a:t>
                      </a:r>
                    </a:p>
                  </a:txBody>
                  <a:tcPr/>
                </a:tc>
                <a:extLst>
                  <a:ext uri="{0D108BD9-81ED-4DB2-BD59-A6C34878D82A}">
                    <a16:rowId xmlns:a16="http://schemas.microsoft.com/office/drawing/2014/main" val="2482405163"/>
                  </a:ext>
                </a:extLst>
              </a:tr>
              <a:tr h="312460">
                <a:tc>
                  <a:txBody>
                    <a:bodyPr/>
                    <a:lstStyle/>
                    <a:p>
                      <a:pPr algn="l"/>
                      <a:r>
                        <a:rPr lang="en-US" sz="1200" dirty="0"/>
                        <a:t>Assessments/Projects</a:t>
                      </a:r>
                    </a:p>
                  </a:txBody>
                  <a:tcPr/>
                </a:tc>
                <a:tc>
                  <a:txBody>
                    <a:bodyPr/>
                    <a:lstStyle/>
                    <a:p>
                      <a:pPr algn="l"/>
                      <a:r>
                        <a:rPr lang="en-US" sz="1200" dirty="0"/>
                        <a:t>35%</a:t>
                      </a:r>
                    </a:p>
                  </a:txBody>
                  <a:tcPr/>
                </a:tc>
                <a:extLst>
                  <a:ext uri="{0D108BD9-81ED-4DB2-BD59-A6C34878D82A}">
                    <a16:rowId xmlns:a16="http://schemas.microsoft.com/office/drawing/2014/main" val="766953532"/>
                  </a:ext>
                </a:extLst>
              </a:tr>
            </a:tbl>
          </a:graphicData>
        </a:graphic>
      </p:graphicFrame>
      <p:sp>
        <p:nvSpPr>
          <p:cNvPr id="6" name="TextBox 5"/>
          <p:cNvSpPr txBox="1"/>
          <p:nvPr/>
        </p:nvSpPr>
        <p:spPr>
          <a:xfrm rot="16200000">
            <a:off x="-636238" y="1457948"/>
            <a:ext cx="1999746" cy="492443"/>
          </a:xfrm>
          <a:prstGeom prst="rect">
            <a:avLst/>
          </a:prstGeom>
          <a:noFill/>
        </p:spPr>
        <p:txBody>
          <a:bodyPr wrap="square" rtlCol="0">
            <a:spAutoFit/>
          </a:bodyPr>
          <a:lstStyle/>
          <a:p>
            <a:pPr algn="ctr"/>
            <a:r>
              <a:rPr lang="en-US" sz="2600" dirty="0"/>
              <a:t>Categories</a:t>
            </a:r>
          </a:p>
        </p:txBody>
      </p:sp>
      <p:sp>
        <p:nvSpPr>
          <p:cNvPr id="8" name="TextBox 7"/>
          <p:cNvSpPr txBox="1"/>
          <p:nvPr/>
        </p:nvSpPr>
        <p:spPr>
          <a:xfrm>
            <a:off x="3280920" y="2333856"/>
            <a:ext cx="2672508" cy="584775"/>
          </a:xfrm>
          <a:prstGeom prst="rect">
            <a:avLst/>
          </a:prstGeom>
          <a:noFill/>
        </p:spPr>
        <p:txBody>
          <a:bodyPr wrap="square" rtlCol="0">
            <a:spAutoFit/>
          </a:bodyPr>
          <a:lstStyle/>
          <a:p>
            <a:r>
              <a:rPr lang="en-US" sz="3200" u="sng" dirty="0"/>
              <a:t>Grading Scale</a:t>
            </a:r>
          </a:p>
        </p:txBody>
      </p:sp>
      <p:sp>
        <p:nvSpPr>
          <p:cNvPr id="10" name="TextBox 9"/>
          <p:cNvSpPr txBox="1"/>
          <p:nvPr/>
        </p:nvSpPr>
        <p:spPr>
          <a:xfrm>
            <a:off x="453128" y="533748"/>
            <a:ext cx="1999746" cy="492443"/>
          </a:xfrm>
          <a:prstGeom prst="rect">
            <a:avLst/>
          </a:prstGeom>
          <a:noFill/>
        </p:spPr>
        <p:txBody>
          <a:bodyPr wrap="square" rtlCol="0">
            <a:spAutoFit/>
          </a:bodyPr>
          <a:lstStyle/>
          <a:p>
            <a:pPr algn="ctr"/>
            <a:r>
              <a:rPr lang="en-US" sz="2600" dirty="0"/>
              <a:t>Course</a:t>
            </a:r>
          </a:p>
        </p:txBody>
      </p:sp>
      <p:graphicFrame>
        <p:nvGraphicFramePr>
          <p:cNvPr id="12" name="Table 11"/>
          <p:cNvGraphicFramePr>
            <a:graphicFrameLocks noGrp="1"/>
          </p:cNvGraphicFramePr>
          <p:nvPr>
            <p:extLst>
              <p:ext uri="{D42A27DB-BD31-4B8C-83A1-F6EECF244321}">
                <p14:modId xmlns:p14="http://schemas.microsoft.com/office/powerpoint/2010/main" val="1927595717"/>
              </p:ext>
            </p:extLst>
          </p:nvPr>
        </p:nvGraphicFramePr>
        <p:xfrm>
          <a:off x="5936266" y="948393"/>
          <a:ext cx="2904854" cy="1430422"/>
        </p:xfrm>
        <a:graphic>
          <a:graphicData uri="http://schemas.openxmlformats.org/drawingml/2006/table">
            <a:tbl>
              <a:tblPr firstRow="1" bandRow="1">
                <a:tableStyleId>{5C22544A-7EE6-4342-B048-85BDC9FD1C3A}</a:tableStyleId>
              </a:tblPr>
              <a:tblGrid>
                <a:gridCol w="2166331">
                  <a:extLst>
                    <a:ext uri="{9D8B030D-6E8A-4147-A177-3AD203B41FA5}">
                      <a16:colId xmlns:a16="http://schemas.microsoft.com/office/drawing/2014/main" val="4117021747"/>
                    </a:ext>
                  </a:extLst>
                </a:gridCol>
                <a:gridCol w="738523">
                  <a:extLst>
                    <a:ext uri="{9D8B030D-6E8A-4147-A177-3AD203B41FA5}">
                      <a16:colId xmlns:a16="http://schemas.microsoft.com/office/drawing/2014/main" val="4015566900"/>
                    </a:ext>
                  </a:extLst>
                </a:gridCol>
              </a:tblGrid>
              <a:tr h="53118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sng" dirty="0"/>
                        <a:t>SLS Strategies</a:t>
                      </a:r>
                      <a:r>
                        <a:rPr lang="en-US" sz="1800" u="sng" baseline="0" dirty="0"/>
                        <a:t> for Success</a:t>
                      </a:r>
                    </a:p>
                  </a:txBody>
                  <a:tcPr/>
                </a:tc>
                <a:tc hMerge="1">
                  <a:txBody>
                    <a:bodyPr/>
                    <a:lstStyle/>
                    <a:p>
                      <a:endParaRPr lang="en-US" dirty="0"/>
                    </a:p>
                  </a:txBody>
                  <a:tcPr/>
                </a:tc>
                <a:extLst>
                  <a:ext uri="{0D108BD9-81ED-4DB2-BD59-A6C34878D82A}">
                    <a16:rowId xmlns:a16="http://schemas.microsoft.com/office/drawing/2014/main" val="919320275"/>
                  </a:ext>
                </a:extLst>
              </a:tr>
              <a:tr h="243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Assignments/Worksheets</a:t>
                      </a:r>
                    </a:p>
                  </a:txBody>
                  <a:tcPr/>
                </a:tc>
                <a:tc>
                  <a:txBody>
                    <a:bodyPr/>
                    <a:lstStyle/>
                    <a:p>
                      <a:pPr algn="l"/>
                      <a:r>
                        <a:rPr lang="en-US" sz="1200" dirty="0"/>
                        <a:t>25%</a:t>
                      </a:r>
                    </a:p>
                  </a:txBody>
                  <a:tcPr/>
                </a:tc>
                <a:extLst>
                  <a:ext uri="{0D108BD9-81ED-4DB2-BD59-A6C34878D82A}">
                    <a16:rowId xmlns:a16="http://schemas.microsoft.com/office/drawing/2014/main" val="2275680285"/>
                  </a:ext>
                </a:extLst>
              </a:tr>
              <a:tr h="312460">
                <a:tc>
                  <a:txBody>
                    <a:bodyPr/>
                    <a:lstStyle/>
                    <a:p>
                      <a:pPr algn="l"/>
                      <a:r>
                        <a:rPr lang="en-US" sz="1200" dirty="0"/>
                        <a:t>Assessments/Projects</a:t>
                      </a:r>
                    </a:p>
                  </a:txBody>
                  <a:tcPr/>
                </a:tc>
                <a:tc>
                  <a:txBody>
                    <a:bodyPr/>
                    <a:lstStyle/>
                    <a:p>
                      <a:pPr algn="l"/>
                      <a:r>
                        <a:rPr lang="en-US" sz="1200" dirty="0"/>
                        <a:t>50%</a:t>
                      </a:r>
                    </a:p>
                  </a:txBody>
                  <a:tcPr/>
                </a:tc>
                <a:extLst>
                  <a:ext uri="{0D108BD9-81ED-4DB2-BD59-A6C34878D82A}">
                    <a16:rowId xmlns:a16="http://schemas.microsoft.com/office/drawing/2014/main" val="2482405163"/>
                  </a:ext>
                </a:extLst>
              </a:tr>
              <a:tr h="312460">
                <a:tc>
                  <a:txBody>
                    <a:bodyPr/>
                    <a:lstStyle/>
                    <a:p>
                      <a:pPr algn="l"/>
                      <a:r>
                        <a:rPr lang="en-US" sz="1200" dirty="0"/>
                        <a:t>Discussion/Participation</a:t>
                      </a:r>
                    </a:p>
                  </a:txBody>
                  <a:tcPr/>
                </a:tc>
                <a:tc>
                  <a:txBody>
                    <a:bodyPr/>
                    <a:lstStyle/>
                    <a:p>
                      <a:pPr algn="l"/>
                      <a:r>
                        <a:rPr lang="en-US" sz="1200" dirty="0"/>
                        <a:t>25%</a:t>
                      </a:r>
                    </a:p>
                  </a:txBody>
                  <a:tcPr/>
                </a:tc>
                <a:extLst>
                  <a:ext uri="{0D108BD9-81ED-4DB2-BD59-A6C34878D82A}">
                    <a16:rowId xmlns:a16="http://schemas.microsoft.com/office/drawing/2014/main" val="76695353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596334732"/>
              </p:ext>
            </p:extLst>
          </p:nvPr>
        </p:nvGraphicFramePr>
        <p:xfrm>
          <a:off x="3370193" y="2907355"/>
          <a:ext cx="2493962" cy="2225040"/>
        </p:xfrm>
        <a:graphic>
          <a:graphicData uri="http://schemas.openxmlformats.org/drawingml/2006/table">
            <a:tbl>
              <a:tblPr firstRow="1" bandRow="1">
                <a:tableStyleId>{5C22544A-7EE6-4342-B048-85BDC9FD1C3A}</a:tableStyleId>
              </a:tblPr>
              <a:tblGrid>
                <a:gridCol w="1584706">
                  <a:extLst>
                    <a:ext uri="{9D8B030D-6E8A-4147-A177-3AD203B41FA5}">
                      <a16:colId xmlns:a16="http://schemas.microsoft.com/office/drawing/2014/main" val="263433698"/>
                    </a:ext>
                  </a:extLst>
                </a:gridCol>
                <a:gridCol w="909256">
                  <a:extLst>
                    <a:ext uri="{9D8B030D-6E8A-4147-A177-3AD203B41FA5}">
                      <a16:colId xmlns:a16="http://schemas.microsoft.com/office/drawing/2014/main" val="655868306"/>
                    </a:ext>
                  </a:extLst>
                </a:gridCol>
              </a:tblGrid>
              <a:tr h="370840">
                <a:tc>
                  <a:txBody>
                    <a:bodyPr/>
                    <a:lstStyle/>
                    <a:p>
                      <a:pPr algn="ctr"/>
                      <a:r>
                        <a:rPr lang="en-US" dirty="0"/>
                        <a:t>Letter Grade</a:t>
                      </a:r>
                    </a:p>
                  </a:txBody>
                  <a:tcPr/>
                </a:tc>
                <a:tc>
                  <a:txBody>
                    <a:bodyPr/>
                    <a:lstStyle/>
                    <a:p>
                      <a:pPr algn="ctr"/>
                      <a:r>
                        <a:rPr lang="en-US" dirty="0"/>
                        <a:t>Range</a:t>
                      </a:r>
                    </a:p>
                  </a:txBody>
                  <a:tcPr/>
                </a:tc>
                <a:extLst>
                  <a:ext uri="{0D108BD9-81ED-4DB2-BD59-A6C34878D82A}">
                    <a16:rowId xmlns:a16="http://schemas.microsoft.com/office/drawing/2014/main" val="2047902916"/>
                  </a:ext>
                </a:extLst>
              </a:tr>
              <a:tr h="370840">
                <a:tc>
                  <a:txBody>
                    <a:bodyPr/>
                    <a:lstStyle/>
                    <a:p>
                      <a:pPr algn="ctr"/>
                      <a:r>
                        <a:rPr lang="en-US" dirty="0"/>
                        <a:t>A</a:t>
                      </a:r>
                    </a:p>
                  </a:txBody>
                  <a:tcPr/>
                </a:tc>
                <a:tc>
                  <a:txBody>
                    <a:bodyPr/>
                    <a:lstStyle/>
                    <a:p>
                      <a:r>
                        <a:rPr lang="en-US" dirty="0"/>
                        <a:t>90-100</a:t>
                      </a:r>
                    </a:p>
                  </a:txBody>
                  <a:tcPr/>
                </a:tc>
                <a:extLst>
                  <a:ext uri="{0D108BD9-81ED-4DB2-BD59-A6C34878D82A}">
                    <a16:rowId xmlns:a16="http://schemas.microsoft.com/office/drawing/2014/main" val="3455218890"/>
                  </a:ext>
                </a:extLst>
              </a:tr>
              <a:tr h="370840">
                <a:tc>
                  <a:txBody>
                    <a:bodyPr/>
                    <a:lstStyle/>
                    <a:p>
                      <a:pPr algn="ctr"/>
                      <a:r>
                        <a:rPr lang="en-US" dirty="0"/>
                        <a:t>B</a:t>
                      </a:r>
                    </a:p>
                  </a:txBody>
                  <a:tcPr/>
                </a:tc>
                <a:tc>
                  <a:txBody>
                    <a:bodyPr/>
                    <a:lstStyle/>
                    <a:p>
                      <a:r>
                        <a:rPr lang="en-US" dirty="0"/>
                        <a:t>80-89</a:t>
                      </a:r>
                    </a:p>
                  </a:txBody>
                  <a:tcPr/>
                </a:tc>
                <a:extLst>
                  <a:ext uri="{0D108BD9-81ED-4DB2-BD59-A6C34878D82A}">
                    <a16:rowId xmlns:a16="http://schemas.microsoft.com/office/drawing/2014/main" val="3541871410"/>
                  </a:ext>
                </a:extLst>
              </a:tr>
              <a:tr h="370840">
                <a:tc>
                  <a:txBody>
                    <a:bodyPr/>
                    <a:lstStyle/>
                    <a:p>
                      <a:pPr algn="ctr"/>
                      <a:r>
                        <a:rPr lang="en-US" dirty="0"/>
                        <a:t>C</a:t>
                      </a:r>
                    </a:p>
                  </a:txBody>
                  <a:tcPr/>
                </a:tc>
                <a:tc>
                  <a:txBody>
                    <a:bodyPr/>
                    <a:lstStyle/>
                    <a:p>
                      <a:r>
                        <a:rPr lang="en-US" dirty="0"/>
                        <a:t>70-79</a:t>
                      </a:r>
                    </a:p>
                  </a:txBody>
                  <a:tcPr/>
                </a:tc>
                <a:extLst>
                  <a:ext uri="{0D108BD9-81ED-4DB2-BD59-A6C34878D82A}">
                    <a16:rowId xmlns:a16="http://schemas.microsoft.com/office/drawing/2014/main" val="3024626427"/>
                  </a:ext>
                </a:extLst>
              </a:tr>
              <a:tr h="370840">
                <a:tc>
                  <a:txBody>
                    <a:bodyPr/>
                    <a:lstStyle/>
                    <a:p>
                      <a:pPr algn="ctr"/>
                      <a:r>
                        <a:rPr lang="en-US" dirty="0"/>
                        <a:t>D</a:t>
                      </a:r>
                    </a:p>
                  </a:txBody>
                  <a:tcPr/>
                </a:tc>
                <a:tc>
                  <a:txBody>
                    <a:bodyPr/>
                    <a:lstStyle/>
                    <a:p>
                      <a:r>
                        <a:rPr lang="en-US" dirty="0"/>
                        <a:t>60-69</a:t>
                      </a:r>
                    </a:p>
                  </a:txBody>
                  <a:tcPr/>
                </a:tc>
                <a:extLst>
                  <a:ext uri="{0D108BD9-81ED-4DB2-BD59-A6C34878D82A}">
                    <a16:rowId xmlns:a16="http://schemas.microsoft.com/office/drawing/2014/main" val="1025737806"/>
                  </a:ext>
                </a:extLst>
              </a:tr>
              <a:tr h="370840">
                <a:tc>
                  <a:txBody>
                    <a:bodyPr/>
                    <a:lstStyle/>
                    <a:p>
                      <a:pPr algn="ctr"/>
                      <a:r>
                        <a:rPr lang="en-US" dirty="0"/>
                        <a:t>F</a:t>
                      </a:r>
                    </a:p>
                  </a:txBody>
                  <a:tcPr/>
                </a:tc>
                <a:tc>
                  <a:txBody>
                    <a:bodyPr/>
                    <a:lstStyle/>
                    <a:p>
                      <a:r>
                        <a:rPr lang="en-US" dirty="0"/>
                        <a:t>0-59</a:t>
                      </a:r>
                    </a:p>
                  </a:txBody>
                  <a:tcPr/>
                </a:tc>
                <a:extLst>
                  <a:ext uri="{0D108BD9-81ED-4DB2-BD59-A6C34878D82A}">
                    <a16:rowId xmlns:a16="http://schemas.microsoft.com/office/drawing/2014/main" val="2794362488"/>
                  </a:ext>
                </a:extLst>
              </a:tr>
            </a:tbl>
          </a:graphicData>
        </a:graphic>
      </p:graphicFrame>
      <p:sp>
        <p:nvSpPr>
          <p:cNvPr id="14" name="TextBox 13"/>
          <p:cNvSpPr txBox="1"/>
          <p:nvPr/>
        </p:nvSpPr>
        <p:spPr>
          <a:xfrm>
            <a:off x="578574" y="5132395"/>
            <a:ext cx="8077200" cy="923330"/>
          </a:xfrm>
          <a:prstGeom prst="rect">
            <a:avLst/>
          </a:prstGeom>
          <a:noFill/>
        </p:spPr>
        <p:txBody>
          <a:bodyPr wrap="square" rtlCol="0">
            <a:spAutoFit/>
          </a:bodyPr>
          <a:lstStyle/>
          <a:p>
            <a:r>
              <a:rPr lang="en-US" dirty="0"/>
              <a:t>SLS Strategies for Success  is a college level course earned through FIU. Therefor you will only receive one grade at the END OF THE SEMESTER. This class will also remain on your permanent College Transcripts. </a:t>
            </a:r>
          </a:p>
        </p:txBody>
      </p:sp>
    </p:spTree>
    <p:extLst>
      <p:ext uri="{BB962C8B-B14F-4D97-AF65-F5344CB8AC3E}">
        <p14:creationId xmlns:p14="http://schemas.microsoft.com/office/powerpoint/2010/main" val="40890623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r>
              <a:rPr lang="en-US" sz="8000" dirty="0"/>
              <a:t>The following items are a list of guidelines that should be adhered to at all times while in the locker-room facilities:</a:t>
            </a:r>
          </a:p>
          <a:p>
            <a:pPr lvl="1"/>
            <a:r>
              <a:rPr lang="en-US" sz="8000" dirty="0"/>
              <a:t>Every student must have their own locker and combination lock in order to keep their belongings locked and secure at all times.</a:t>
            </a:r>
          </a:p>
          <a:p>
            <a:pPr lvl="1"/>
            <a:r>
              <a:rPr lang="en-US" sz="8000" dirty="0"/>
              <a:t>Lockers and lock combinations are confidential.</a:t>
            </a:r>
          </a:p>
          <a:p>
            <a:pPr lvl="1"/>
            <a:r>
              <a:rPr lang="en-US" sz="8000" dirty="0"/>
              <a:t>Lockers are not to be shared and only one lock per locker. </a:t>
            </a:r>
          </a:p>
          <a:p>
            <a:pPr lvl="1"/>
            <a:r>
              <a:rPr lang="en-US" sz="8000" dirty="0"/>
              <a:t>Clean up after yourselves while in the locker-room.</a:t>
            </a:r>
          </a:p>
          <a:p>
            <a:pPr lvl="1"/>
            <a:r>
              <a:rPr lang="en-US" sz="8000" dirty="0"/>
              <a:t>You are permitted to bring body splashes or cologne as long as they are contained in plastic bottles.</a:t>
            </a:r>
          </a:p>
          <a:p>
            <a:pPr lvl="1"/>
            <a:r>
              <a:rPr lang="en-US" sz="8000" dirty="0"/>
              <a:t>No Food items allowed in locker-room</a:t>
            </a:r>
          </a:p>
          <a:p>
            <a:pPr marL="0" indent="0">
              <a:buNone/>
            </a:pPr>
            <a:endParaRPr lang="en-US" dirty="0"/>
          </a:p>
        </p:txBody>
      </p:sp>
      <p:sp>
        <p:nvSpPr>
          <p:cNvPr id="3" name="Slide Number Placeholder 2"/>
          <p:cNvSpPr>
            <a:spLocks noGrp="1"/>
          </p:cNvSpPr>
          <p:nvPr>
            <p:ph type="sldNum" sz="quarter" idx="15"/>
          </p:nvPr>
        </p:nvSpPr>
        <p:spPr/>
        <p:txBody>
          <a:bodyPr/>
          <a:lstStyle/>
          <a:p>
            <a:fld id="{D35F5613-0EEF-4789-9C03-6A67EA090ACE}" type="slidenum">
              <a:rPr lang="en-US" smtClean="0"/>
              <a:t>5</a:t>
            </a:fld>
            <a:endParaRPr lang="en-US" dirty="0"/>
          </a:p>
        </p:txBody>
      </p:sp>
      <p:sp>
        <p:nvSpPr>
          <p:cNvPr id="4" name="Title 3"/>
          <p:cNvSpPr>
            <a:spLocks noGrp="1"/>
          </p:cNvSpPr>
          <p:nvPr>
            <p:ph type="title"/>
          </p:nvPr>
        </p:nvSpPr>
        <p:spPr/>
        <p:txBody>
          <a:bodyPr>
            <a:normAutofit fontScale="90000"/>
          </a:bodyPr>
          <a:lstStyle/>
          <a:p>
            <a:pPr algn="ctr"/>
            <a:r>
              <a:rPr lang="en-US" dirty="0"/>
              <a:t>Locker-Room Facility Rules and Procedures</a:t>
            </a:r>
          </a:p>
        </p:txBody>
      </p:sp>
    </p:spTree>
    <p:extLst>
      <p:ext uri="{BB962C8B-B14F-4D97-AF65-F5344CB8AC3E}">
        <p14:creationId xmlns:p14="http://schemas.microsoft.com/office/powerpoint/2010/main" val="12755105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0" end="0"/>
                                            </p:txEl>
                                          </p:spTgt>
                                        </p:tgtEl>
                                      </p:cBhvr>
                                    </p:animEffect>
                                  </p:childTnLst>
                                </p:cTn>
                              </p:par>
                              <p:par>
                                <p:cTn id="18" presetID="31" presetClass="entr" presetSubtype="0" fill="hold" grpId="0" nodeType="with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2">
                                            <p:txEl>
                                              <p:pRg st="1" end="1"/>
                                            </p:txEl>
                                          </p:spTgt>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2">
                                            <p:txEl>
                                              <p:pRg st="2" end="2"/>
                                            </p:txEl>
                                          </p:spTgt>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2">
                                            <p:txEl>
                                              <p:pRg st="3" end="3"/>
                                            </p:txEl>
                                          </p:spTgt>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p:cTn id="38"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0"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1" dur="1000"/>
                                        <p:tgtEl>
                                          <p:spTgt spid="2">
                                            <p:txEl>
                                              <p:pRg st="4" end="4"/>
                                            </p:txEl>
                                          </p:spTgt>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2">
                                            <p:txEl>
                                              <p:pRg st="5" end="5"/>
                                            </p:txEl>
                                          </p:spTgt>
                                        </p:tgtEl>
                                        <p:attrNameLst>
                                          <p:attrName>style.visibility</p:attrName>
                                        </p:attrNameLst>
                                      </p:cBhvr>
                                      <p:to>
                                        <p:strVal val="visible"/>
                                      </p:to>
                                    </p:set>
                                    <p:anim calcmode="lin" valueType="num">
                                      <p:cBhvr>
                                        <p:cTn id="44"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47" dur="1000"/>
                                        <p:tgtEl>
                                          <p:spTgt spid="2">
                                            <p:txEl>
                                              <p:pRg st="5" end="5"/>
                                            </p:txEl>
                                          </p:spTgt>
                                        </p:tgtEl>
                                      </p:cBhvr>
                                    </p:animEffect>
                                  </p:childTnLst>
                                </p:cTn>
                              </p:par>
                              <p:par>
                                <p:cTn id="48" presetID="31" presetClass="entr" presetSubtype="0" fill="hold" grpId="0" nodeType="withEffect">
                                  <p:stCondLst>
                                    <p:cond delay="0"/>
                                  </p:stCondLst>
                                  <p:childTnLst>
                                    <p:set>
                                      <p:cBhvr>
                                        <p:cTn id="49" dur="1" fill="hold">
                                          <p:stCondLst>
                                            <p:cond delay="0"/>
                                          </p:stCondLst>
                                        </p:cTn>
                                        <p:tgtEl>
                                          <p:spTgt spid="2">
                                            <p:txEl>
                                              <p:pRg st="6" end="6"/>
                                            </p:txEl>
                                          </p:spTgt>
                                        </p:tgtEl>
                                        <p:attrNameLst>
                                          <p:attrName>style.visibility</p:attrName>
                                        </p:attrNameLst>
                                      </p:cBhvr>
                                      <p:to>
                                        <p:strVal val="visible"/>
                                      </p:to>
                                    </p:set>
                                    <p:anim calcmode="lin" valueType="num">
                                      <p:cBhvr>
                                        <p:cTn id="50"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1"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2"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3"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pPr lvl="1"/>
            <a:r>
              <a:rPr lang="en-US" sz="8000" dirty="0"/>
              <a:t>No mirrors or glass in the locker-room. </a:t>
            </a:r>
          </a:p>
          <a:p>
            <a:pPr lvl="1"/>
            <a:r>
              <a:rPr lang="en-US" sz="8000" dirty="0"/>
              <a:t>No play fighting or invading a peer’s individual space.</a:t>
            </a:r>
          </a:p>
          <a:p>
            <a:pPr lvl="1"/>
            <a:r>
              <a:rPr lang="en-US" sz="8000" dirty="0"/>
              <a:t>Report any suspicious activity to one of the coaches immediately.</a:t>
            </a:r>
          </a:p>
          <a:p>
            <a:pPr lvl="1"/>
            <a:r>
              <a:rPr lang="en-US" sz="8000" dirty="0"/>
              <a:t>Lockers are only accessible during your scheduled P.E. or Dance class times. You will not be allowed in the locker room at any other time of day. </a:t>
            </a:r>
          </a:p>
          <a:p>
            <a:pPr lvl="1"/>
            <a:r>
              <a:rPr lang="en-US" sz="8000" dirty="0"/>
              <a:t>You are to remain within your designated area until the appropriate bell rings indicating your dismissal from class. </a:t>
            </a:r>
          </a:p>
          <a:p>
            <a:pPr lvl="1"/>
            <a:r>
              <a:rPr lang="en-US" sz="8000" dirty="0"/>
              <a:t>Practice good hygiene you have shower facilities available USE THEM as needed within time limit.</a:t>
            </a:r>
          </a:p>
          <a:p>
            <a:endParaRPr lang="en-US" dirty="0"/>
          </a:p>
        </p:txBody>
      </p:sp>
      <p:sp>
        <p:nvSpPr>
          <p:cNvPr id="3" name="Slide Number Placeholder 2"/>
          <p:cNvSpPr>
            <a:spLocks noGrp="1"/>
          </p:cNvSpPr>
          <p:nvPr>
            <p:ph type="sldNum" sz="quarter" idx="15"/>
          </p:nvPr>
        </p:nvSpPr>
        <p:spPr/>
        <p:txBody>
          <a:bodyPr/>
          <a:lstStyle/>
          <a:p>
            <a:fld id="{D35F5613-0EEF-4789-9C03-6A67EA090ACE}" type="slidenum">
              <a:rPr lang="en-US" smtClean="0"/>
              <a:t>6</a:t>
            </a:fld>
            <a:endParaRPr lang="en-US" dirty="0"/>
          </a:p>
        </p:txBody>
      </p:sp>
      <p:sp>
        <p:nvSpPr>
          <p:cNvPr id="4" name="Title 3"/>
          <p:cNvSpPr>
            <a:spLocks noGrp="1"/>
          </p:cNvSpPr>
          <p:nvPr>
            <p:ph type="title"/>
          </p:nvPr>
        </p:nvSpPr>
        <p:spPr/>
        <p:txBody>
          <a:bodyPr>
            <a:normAutofit fontScale="90000"/>
          </a:bodyPr>
          <a:lstStyle/>
          <a:p>
            <a:pPr algn="ctr"/>
            <a:r>
              <a:rPr lang="en-US" dirty="0"/>
              <a:t>Locker-Room Facility Rules and Procedures Continued</a:t>
            </a:r>
          </a:p>
        </p:txBody>
      </p:sp>
    </p:spTree>
    <p:extLst>
      <p:ext uri="{BB962C8B-B14F-4D97-AF65-F5344CB8AC3E}">
        <p14:creationId xmlns:p14="http://schemas.microsoft.com/office/powerpoint/2010/main" val="11724773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p:cTn id="11"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2">
                                            <p:txEl>
                                              <p:pRg st="0" end="0"/>
                                            </p:txEl>
                                          </p:spTgt>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0" dur="1000"/>
                                        <p:tgtEl>
                                          <p:spTgt spid="2">
                                            <p:txEl>
                                              <p:pRg st="1" end="1"/>
                                            </p:txEl>
                                          </p:spTgt>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 calcmode="lin" valueType="num">
                                      <p:cBhvr>
                                        <p:cTn id="29"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2">
                                            <p:txEl>
                                              <p:pRg st="3" end="3"/>
                                            </p:tx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2">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 calcmode="lin" valueType="num">
                                      <p:cBhvr>
                                        <p:cTn id="41"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a:t>As per our school disciplinary action plan and your student code of conduct.</a:t>
            </a:r>
          </a:p>
        </p:txBody>
      </p:sp>
      <p:sp>
        <p:nvSpPr>
          <p:cNvPr id="5" name="Title 4"/>
          <p:cNvSpPr>
            <a:spLocks noGrp="1"/>
          </p:cNvSpPr>
          <p:nvPr>
            <p:ph type="ctrTitle"/>
          </p:nvPr>
        </p:nvSpPr>
        <p:spPr/>
        <p:txBody>
          <a:bodyPr/>
          <a:lstStyle/>
          <a:p>
            <a:r>
              <a:rPr lang="en-US" dirty="0">
                <a:solidFill>
                  <a:srgbClr val="FF0000"/>
                </a:solidFill>
              </a:rPr>
              <a:t>FAILURE</a:t>
            </a:r>
            <a:r>
              <a:rPr lang="en-US" dirty="0"/>
              <a:t> to follow rules will result in </a:t>
            </a:r>
            <a:r>
              <a:rPr lang="en-US" dirty="0">
                <a:solidFill>
                  <a:srgbClr val="FF0000"/>
                </a:solidFill>
              </a:rPr>
              <a:t>disciplinary action</a:t>
            </a:r>
          </a:p>
        </p:txBody>
      </p:sp>
      <p:sp>
        <p:nvSpPr>
          <p:cNvPr id="3" name="Slide Number Placeholder 2"/>
          <p:cNvSpPr>
            <a:spLocks noGrp="1"/>
          </p:cNvSpPr>
          <p:nvPr>
            <p:ph type="sldNum" sz="quarter" idx="11"/>
          </p:nvPr>
        </p:nvSpPr>
        <p:spPr/>
        <p:txBody>
          <a:bodyPr/>
          <a:lstStyle/>
          <a:p>
            <a:fld id="{D35F5613-0EEF-4789-9C03-6A67EA090ACE}" type="slidenum">
              <a:rPr lang="en-US" smtClean="0"/>
              <a:t>7</a:t>
            </a:fld>
            <a:endParaRPr lang="en-US" dirty="0"/>
          </a:p>
        </p:txBody>
      </p:sp>
    </p:spTree>
    <p:extLst>
      <p:ext uri="{BB962C8B-B14F-4D97-AF65-F5344CB8AC3E}">
        <p14:creationId xmlns:p14="http://schemas.microsoft.com/office/powerpoint/2010/main" val="24917880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75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must be properly dressed in PE uniform every class session</a:t>
            </a:r>
          </a:p>
          <a:p>
            <a:r>
              <a:rPr lang="en-US" dirty="0"/>
              <a:t>including game days for athletes no matter if you wear a tie or jersey</a:t>
            </a:r>
          </a:p>
          <a:p>
            <a:r>
              <a:rPr lang="en-US" dirty="0"/>
              <a:t>Even if you are not feeling well. </a:t>
            </a:r>
          </a:p>
          <a:p>
            <a:pPr lvl="1"/>
            <a:r>
              <a:rPr lang="en-US" dirty="0"/>
              <a:t>Alternative assignments may be given for physical activity but this does not excuse your requirement to dress out. </a:t>
            </a:r>
          </a:p>
        </p:txBody>
      </p:sp>
      <p:sp>
        <p:nvSpPr>
          <p:cNvPr id="3" name="Slide Number Placeholder 2"/>
          <p:cNvSpPr>
            <a:spLocks noGrp="1"/>
          </p:cNvSpPr>
          <p:nvPr>
            <p:ph type="sldNum" sz="quarter" idx="15"/>
          </p:nvPr>
        </p:nvSpPr>
        <p:spPr/>
        <p:txBody>
          <a:bodyPr/>
          <a:lstStyle/>
          <a:p>
            <a:fld id="{D35F5613-0EEF-4789-9C03-6A67EA090ACE}" type="slidenum">
              <a:rPr lang="en-US" smtClean="0"/>
              <a:t>8</a:t>
            </a:fld>
            <a:endParaRPr lang="en-US" dirty="0"/>
          </a:p>
        </p:txBody>
      </p:sp>
      <p:sp>
        <p:nvSpPr>
          <p:cNvPr id="4" name="Title 3"/>
          <p:cNvSpPr>
            <a:spLocks noGrp="1"/>
          </p:cNvSpPr>
          <p:nvPr>
            <p:ph type="title"/>
          </p:nvPr>
        </p:nvSpPr>
        <p:spPr/>
        <p:txBody>
          <a:bodyPr/>
          <a:lstStyle/>
          <a:p>
            <a:pPr algn="ctr"/>
            <a:r>
              <a:rPr lang="en-US" dirty="0"/>
              <a:t>Dress Code and Uniform Policy</a:t>
            </a:r>
          </a:p>
        </p:txBody>
      </p:sp>
      <p:sp>
        <p:nvSpPr>
          <p:cNvPr id="5" name="TextBox 4"/>
          <p:cNvSpPr txBox="1"/>
          <p:nvPr/>
        </p:nvSpPr>
        <p:spPr>
          <a:xfrm>
            <a:off x="609600" y="5189041"/>
            <a:ext cx="8229600" cy="769441"/>
          </a:xfrm>
          <a:prstGeom prst="rect">
            <a:avLst/>
          </a:prstGeom>
          <a:noFill/>
        </p:spPr>
        <p:txBody>
          <a:bodyPr wrap="square" rtlCol="0">
            <a:spAutoFit/>
          </a:bodyPr>
          <a:lstStyle/>
          <a:p>
            <a:pPr algn="ctr"/>
            <a:r>
              <a:rPr lang="en-US" sz="4400" dirty="0"/>
              <a:t>NO EXCEPTIONS</a:t>
            </a:r>
          </a:p>
        </p:txBody>
      </p:sp>
    </p:spTree>
    <p:extLst>
      <p:ext uri="{BB962C8B-B14F-4D97-AF65-F5344CB8AC3E}">
        <p14:creationId xmlns:p14="http://schemas.microsoft.com/office/powerpoint/2010/main" val="41978527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500"/>
                            </p:stCondLst>
                            <p:childTnLst>
                              <p:par>
                                <p:cTn id="15" presetID="26" presetClass="emph" presetSubtype="0" fill="hold" grpId="0" nodeType="afterEffect">
                                  <p:stCondLst>
                                    <p:cond delay="0"/>
                                  </p:stCondLst>
                                  <p:childTnLst>
                                    <p:animEffect transition="out" filter="fade">
                                      <p:cBhvr>
                                        <p:cTn id="16" dur="250" tmFilter="0, 0; .2, .5; .8, .5; 1, 0"/>
                                        <p:tgtEl>
                                          <p:spTgt spid="5"/>
                                        </p:tgtEl>
                                      </p:cBhvr>
                                    </p:animEffect>
                                    <p:animScale>
                                      <p:cBhvr>
                                        <p:cTn id="17" dur="125" autoRev="1" fill="hold"/>
                                        <p:tgtEl>
                                          <p:spTgt spid="5"/>
                                        </p:tgtEl>
                                      </p:cBhvr>
                                      <p:by x="105000" y="105000"/>
                                    </p:animScale>
                                  </p:childTnLst>
                                </p:cTn>
                              </p:par>
                            </p:childTnLst>
                          </p:cTn>
                        </p:par>
                        <p:par>
                          <p:cTn id="18" fill="hold">
                            <p:stCondLst>
                              <p:cond delay="750"/>
                            </p:stCondLst>
                            <p:childTnLst>
                              <p:par>
                                <p:cTn id="19" presetID="26" presetClass="emph" presetSubtype="0" fill="hold" grpId="1" nodeType="afterEffect">
                                  <p:stCondLst>
                                    <p:cond delay="0"/>
                                  </p:stCondLst>
                                  <p:childTnLst>
                                    <p:animEffect transition="out" filter="fade">
                                      <p:cBhvr>
                                        <p:cTn id="20" dur="500" tmFilter="0, 0; .2, .5; .8, .5; 1, 0"/>
                                        <p:tgtEl>
                                          <p:spTgt spid="5"/>
                                        </p:tgtEl>
                                      </p:cBhvr>
                                    </p:animEffect>
                                    <p:animScale>
                                      <p:cBhvr>
                                        <p:cTn id="21" dur="250" autoRev="1" fill="hold"/>
                                        <p:tgtEl>
                                          <p:spTgt spid="5"/>
                                        </p:tgtEl>
                                      </p:cBhvr>
                                      <p:by x="105000" y="105000"/>
                                    </p:animScale>
                                  </p:childTnLst>
                                </p:cTn>
                              </p:par>
                            </p:childTnLst>
                          </p:cTn>
                        </p:par>
                        <p:par>
                          <p:cTn id="22" fill="hold">
                            <p:stCondLst>
                              <p:cond delay="1250"/>
                            </p:stCondLst>
                            <p:childTnLst>
                              <p:par>
                                <p:cTn id="23" presetID="26" presetClass="emph" presetSubtype="0" fill="hold" grpId="2" nodeType="afterEffect">
                                  <p:stCondLst>
                                    <p:cond delay="0"/>
                                  </p:stCondLst>
                                  <p:childTnLst>
                                    <p:animEffect transition="out" filter="fade">
                                      <p:cBhvr>
                                        <p:cTn id="24" dur="500" tmFilter="0, 0; .2, .5; .8, .5; 1, 0"/>
                                        <p:tgtEl>
                                          <p:spTgt spid="5"/>
                                        </p:tgtEl>
                                      </p:cBhvr>
                                    </p:animEffect>
                                    <p:animScale>
                                      <p:cBhvr>
                                        <p:cTn id="25" dur="250" autoRev="1" fill="hold"/>
                                        <p:tgtEl>
                                          <p:spTgt spid="5"/>
                                        </p:tgtEl>
                                      </p:cBhvr>
                                      <p:by x="105000" y="105000"/>
                                    </p:animScale>
                                  </p:childTnLst>
                                </p:cTn>
                              </p:par>
                            </p:childTnLst>
                          </p:cTn>
                        </p:par>
                        <p:par>
                          <p:cTn id="26" fill="hold">
                            <p:stCondLst>
                              <p:cond delay="1750"/>
                            </p:stCondLst>
                            <p:childTnLst>
                              <p:par>
                                <p:cTn id="27" presetID="26" presetClass="emph" presetSubtype="0" fill="hold" grpId="3" nodeType="afterEffect">
                                  <p:stCondLst>
                                    <p:cond delay="0"/>
                                  </p:stCondLst>
                                  <p:childTnLst>
                                    <p:animEffect transition="out" filter="fade">
                                      <p:cBhvr>
                                        <p:cTn id="28" dur="500" tmFilter="0, 0; .2, .5; .8, .5; 1, 0"/>
                                        <p:tgtEl>
                                          <p:spTgt spid="5"/>
                                        </p:tgtEl>
                                      </p:cBhvr>
                                    </p:animEffect>
                                    <p:animScale>
                                      <p:cBhvr>
                                        <p:cTn id="29" dur="250" autoRev="1" fill="hold"/>
                                        <p:tgtEl>
                                          <p:spTgt spid="5"/>
                                        </p:tgtEl>
                                      </p:cBhvr>
                                      <p:by x="105000" y="105000"/>
                                    </p:animScale>
                                  </p:childTnLst>
                                </p:cTn>
                              </p:par>
                            </p:childTnLst>
                          </p:cTn>
                        </p:par>
                        <p:par>
                          <p:cTn id="30" fill="hold">
                            <p:stCondLst>
                              <p:cond delay="2250"/>
                            </p:stCondLst>
                            <p:childTnLst>
                              <p:par>
                                <p:cTn id="31" presetID="26" presetClass="emph" presetSubtype="0" fill="hold" grpId="4" nodeType="afterEffect">
                                  <p:stCondLst>
                                    <p:cond delay="0"/>
                                  </p:stCondLst>
                                  <p:childTnLst>
                                    <p:animEffect transition="out" filter="fade">
                                      <p:cBhvr>
                                        <p:cTn id="32" dur="500" tmFilter="0, 0; .2, .5; .8, .5; 1, 0"/>
                                        <p:tgtEl>
                                          <p:spTgt spid="5"/>
                                        </p:tgtEl>
                                      </p:cBhvr>
                                    </p:animEffect>
                                    <p:animScale>
                                      <p:cBhvr>
                                        <p:cTn id="33" dur="250" autoRev="1" fill="hold"/>
                                        <p:tgtEl>
                                          <p:spTgt spid="5"/>
                                        </p:tgtEl>
                                      </p:cBhvr>
                                      <p:by x="105000" y="105000"/>
                                    </p:animScale>
                                  </p:childTnLst>
                                </p:cTn>
                              </p:par>
                            </p:childTnLst>
                          </p:cTn>
                        </p:par>
                        <p:par>
                          <p:cTn id="34" fill="hold">
                            <p:stCondLst>
                              <p:cond delay="2750"/>
                            </p:stCondLst>
                            <p:childTnLst>
                              <p:par>
                                <p:cTn id="35" presetID="26" presetClass="emph" presetSubtype="0" fill="hold" grpId="5" nodeType="afterEffect">
                                  <p:stCondLst>
                                    <p:cond delay="0"/>
                                  </p:stCondLst>
                                  <p:childTnLst>
                                    <p:animEffect transition="out" filter="fade">
                                      <p:cBhvr>
                                        <p:cTn id="36" dur="500" tmFilter="0, 0; .2, .5; .8, .5; 1, 0"/>
                                        <p:tgtEl>
                                          <p:spTgt spid="5"/>
                                        </p:tgtEl>
                                      </p:cBhvr>
                                    </p:animEffect>
                                    <p:animScale>
                                      <p:cBhvr>
                                        <p:cTn id="3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5" grpId="1"/>
      <p:bldP spid="5" grpId="2"/>
      <p:bldP spid="5" grpId="3"/>
      <p:bldP spid="5" grpId="4"/>
      <p:bldP spid="5" grpId="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Physical Education Uniform consists of the following items only:</a:t>
            </a:r>
          </a:p>
          <a:p>
            <a:pPr lvl="1"/>
            <a:r>
              <a:rPr lang="en-US" dirty="0"/>
              <a:t>Sneakers that contain laces and are worn properly with laces tied. </a:t>
            </a:r>
          </a:p>
          <a:p>
            <a:pPr lvl="1"/>
            <a:r>
              <a:rPr lang="en-US" dirty="0"/>
              <a:t>School Physical Education sponsored shirt and shorts ONLY </a:t>
            </a:r>
          </a:p>
          <a:p>
            <a:r>
              <a:rPr lang="en-US" dirty="0"/>
              <a:t>Anything else is not in compliance of the PE uniform and will be graded as such.</a:t>
            </a:r>
          </a:p>
        </p:txBody>
      </p:sp>
      <p:sp>
        <p:nvSpPr>
          <p:cNvPr id="3" name="Slide Number Placeholder 2"/>
          <p:cNvSpPr>
            <a:spLocks noGrp="1"/>
          </p:cNvSpPr>
          <p:nvPr>
            <p:ph type="sldNum" sz="quarter" idx="15"/>
          </p:nvPr>
        </p:nvSpPr>
        <p:spPr/>
        <p:txBody>
          <a:bodyPr/>
          <a:lstStyle/>
          <a:p>
            <a:fld id="{D35F5613-0EEF-4789-9C03-6A67EA090ACE}" type="slidenum">
              <a:rPr lang="en-US" smtClean="0"/>
              <a:t>9</a:t>
            </a:fld>
            <a:endParaRPr lang="en-US" dirty="0"/>
          </a:p>
        </p:txBody>
      </p:sp>
      <p:sp>
        <p:nvSpPr>
          <p:cNvPr id="4" name="Title 3"/>
          <p:cNvSpPr>
            <a:spLocks noGrp="1"/>
          </p:cNvSpPr>
          <p:nvPr>
            <p:ph type="title"/>
          </p:nvPr>
        </p:nvSpPr>
        <p:spPr/>
        <p:txBody>
          <a:bodyPr/>
          <a:lstStyle/>
          <a:p>
            <a:pPr algn="ctr"/>
            <a:r>
              <a:rPr lang="en-US" dirty="0"/>
              <a:t>Dress Code and Uniform Policy</a:t>
            </a:r>
          </a:p>
        </p:txBody>
      </p:sp>
    </p:spTree>
    <p:extLst>
      <p:ext uri="{BB962C8B-B14F-4D97-AF65-F5344CB8AC3E}">
        <p14:creationId xmlns:p14="http://schemas.microsoft.com/office/powerpoint/2010/main" val="5783792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 1.67438E-6 L 0 -0.07216 " pathEditMode="relative" rAng="0" ptsTypes="AA">
                                      <p:cBhvr>
                                        <p:cTn id="6" dur="250" accel="50000" decel="50000" autoRev="1" fill="hold">
                                          <p:stCondLst>
                                            <p:cond delay="0"/>
                                          </p:stCondLst>
                                        </p:cTn>
                                        <p:tgtEl>
                                          <p:spTgt spid="4"/>
                                        </p:tgtEl>
                                        <p:attrNameLst>
                                          <p:attrName>ppt_x</p:attrName>
                                          <p:attrName>ppt_y</p:attrName>
                                        </p:attrNameLst>
                                      </p:cBhvr>
                                      <p:rCtr x="0" y="-3608"/>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1325</TotalTime>
  <Words>897</Words>
  <Application>Microsoft Office PowerPoint</Application>
  <PresentationFormat>On-screen Show (4:3)</PresentationFormat>
  <Paragraphs>124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Constantia</vt:lpstr>
      <vt:lpstr>Wingdings 2</vt:lpstr>
      <vt:lpstr>Paper</vt:lpstr>
      <vt:lpstr>Coral Gables Senior High School Physical Education Department</vt:lpstr>
      <vt:lpstr>Table of Contents</vt:lpstr>
      <vt:lpstr>Teacher Contact Information</vt:lpstr>
      <vt:lpstr>Grading Breakdown</vt:lpstr>
      <vt:lpstr>Locker-Room Facility Rules and Procedures</vt:lpstr>
      <vt:lpstr>Locker-Room Facility Rules and Procedures Continued</vt:lpstr>
      <vt:lpstr>FAILURE to follow rules will result in disciplinary action</vt:lpstr>
      <vt:lpstr>Dress Code and Uniform Policy</vt:lpstr>
      <vt:lpstr>Dress Code and Uniform Policy</vt:lpstr>
      <vt:lpstr>Note to Student Athletes</vt:lpstr>
      <vt:lpstr>Attendance Policies</vt:lpstr>
      <vt:lpstr>Health and Safety in Phys. Ed.</vt:lpstr>
      <vt:lpstr>Health and Safety in Phys. Ed. Cont’d</vt:lpstr>
      <vt:lpstr>Question &amp; Answer Session</vt:lpstr>
    </vt:vector>
  </TitlesOfParts>
  <Company>M-DCPS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Education Open House</dc:title>
  <dc:creator>Fumero, Jessica</dc:creator>
  <cp:lastModifiedBy>Fumero, Jessica</cp:lastModifiedBy>
  <cp:revision>73</cp:revision>
  <dcterms:created xsi:type="dcterms:W3CDTF">2013-09-03T16:45:53Z</dcterms:created>
  <dcterms:modified xsi:type="dcterms:W3CDTF">2017-08-23T01:27:29Z</dcterms:modified>
</cp:coreProperties>
</file>