
<file path=[Content_Types].xml><?xml version="1.0" encoding="utf-8"?>
<Types xmlns="http://schemas.openxmlformats.org/package/2006/content-types">
  <Override PartName="/ppt/slides/slide12.xml" ContentType="application/vnd.openxmlformats-officedocument.presentationml.slide+xml"/>
  <Override PartName="/ppt/slides/slide46.xml" ContentType="application/vnd.openxmlformats-officedocument.presentationml.slide+xml"/>
  <Override PartName="/ppt/slideLayouts/slideLayout8.xml" ContentType="application/vnd.openxmlformats-officedocument.presentationml.slideLayout+xml"/>
  <Override PartName="/ppt/slides/slide22.xml" ContentType="application/vnd.openxmlformats-officedocument.presentationml.slide+xml"/>
  <Override PartName="/ppt/slides/slide28.xml" ContentType="application/vnd.openxmlformats-officedocument.presentationml.slide+xml"/>
  <Override PartName="/ppt/slides/slide2.xml" ContentType="application/vnd.openxmlformats-officedocument.presentationml.slide+xml"/>
  <Override PartName="/docProps/app.xml" ContentType="application/vnd.openxmlformats-officedocument.extended-properties+xml"/>
  <Override PartName="/ppt/slides/slide30.xml" ContentType="application/vnd.openxmlformats-officedocument.presentationml.slide+xml"/>
  <Override PartName="/ppt/slides/slide35.xml" ContentType="application/vnd.openxmlformats-officedocument.presentationml.slide+xml"/>
  <Override PartName="/ppt/slides/slide42.xml" ContentType="application/vnd.openxmlformats-officedocument.presentationml.slide+xml"/>
  <Override PartName="/ppt/slides/slide36.xml" ContentType="application/vnd.openxmlformats-officedocument.presentationml.slide+xml"/>
  <Override PartName="/ppt/slides/slide11.xml" ContentType="application/vnd.openxmlformats-officedocument.presentationml.slide+xml"/>
  <Override PartName="/ppt/slides/slide18.xml" ContentType="application/vnd.openxmlformats-officedocument.presentationml.slide+xml"/>
  <Override PartName="/ppt/slides/slide47.xml" ContentType="application/vnd.openxmlformats-officedocument.presentationml.slide+xml"/>
  <Override PartName="/ppt/slides/slide45.xml" ContentType="application/vnd.openxmlformats-officedocument.presentationml.slide+xml"/>
  <Override PartName="/ppt/slideLayouts/slideLayout3.xml" ContentType="application/vnd.openxmlformats-officedocument.presentationml.slideLayout+xml"/>
  <Override PartName="/ppt/slides/slide21.xml" ContentType="application/vnd.openxmlformats-officedocument.presentationml.slide+xml"/>
  <Override PartName="/ppt/slideLayouts/slideLayout5.xml" ContentType="application/vnd.openxmlformats-officedocument.presentationml.slideLayout+xml"/>
  <Override PartName="/ppt/slides/slide23.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26.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Override PartName="/ppt/slides/slide25.xml" ContentType="application/vnd.openxmlformats-officedocument.presentationml.slide+xml"/>
  <Override PartName="/ppt/slides/slide13.xml" ContentType="application/vnd.openxmlformats-officedocument.presentationml.slide+xml"/>
  <Override PartName="/ppt/slides/slide40.xml" ContentType="application/vnd.openxmlformats-officedocument.presentationml.slide+xml"/>
  <Override PartName="/ppt/slides/slide14.xml" ContentType="application/vnd.openxmlformats-officedocument.presentationml.slide+xml"/>
  <Override PartName="/ppt/slides/slide34.xml" ContentType="application/vnd.openxmlformats-officedocument.presentationml.slide+xml"/>
  <Override PartName="/ppt/slides/slide44.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s/slide43.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ppt/slides/slide5.xml" ContentType="application/vnd.openxmlformats-officedocument.presentationml.slide+xml"/>
  <Override PartName="/ppt/slides/slide37.xml" ContentType="application/vnd.openxmlformats-officedocument.presentationml.slide+xml"/>
  <Override PartName="/ppt/slides/slide10.xml" ContentType="application/vnd.openxmlformats-officedocument.presentationml.slide+xml"/>
  <Override PartName="/ppt/slideLayouts/slideLayout7.xml" ContentType="application/vnd.openxmlformats-officedocument.presentationml.slideLayout+xml"/>
  <Override PartName="/ppt/slides/slide33.xml" ContentType="application/vnd.openxmlformats-officedocument.presentationml.slide+xml"/>
  <Override PartName="/ppt/presProps.xml" ContentType="application/vnd.openxmlformats-officedocument.presentationml.presProps+xml"/>
  <Default Extension="jpeg" ContentType="image/jpeg"/>
  <Override PartName="/ppt/slides/slide3.xml" ContentType="application/vnd.openxmlformats-officedocument.presentationml.slide+xml"/>
  <Override PartName="/ppt/slides/slide4.xml" ContentType="application/vnd.openxmlformats-officedocument.presentationml.slide+xml"/>
  <Override PartName="/ppt/slides/slide27.xml" ContentType="application/vnd.openxmlformats-officedocument.presentationml.slide+xml"/>
  <Override PartName="/ppt/slideLayouts/slideLayout11.xml" ContentType="application/vnd.openxmlformats-officedocument.presentationml.slideLayout+xml"/>
  <Override PartName="/docProps/core.xml" ContentType="application/vnd.openxmlformats-package.core-properties+xml"/>
  <Override PartName="/ppt/slides/slide8.xml" ContentType="application/vnd.openxmlformats-officedocument.presentationml.slide+xml"/>
  <Override PartName="/ppt/slides/slide31.xml" ContentType="application/vnd.openxmlformats-officedocument.presentationml.slide+xml"/>
  <Override PartName="/ppt/slides/slide15.xml" ContentType="application/vnd.openxmlformats-officedocument.presentationml.slide+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slides/slide24.xml" ContentType="application/vnd.openxmlformats-officedocument.presentationml.slide+xml"/>
  <Override PartName="/ppt/slides/slide39.xml" ContentType="application/vnd.openxmlformats-officedocument.presentationml.slide+xml"/>
  <Override PartName="/ppt/slides/slide32.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Override PartName="/ppt/slides/slide38.xml" ContentType="application/vnd.openxmlformats-officedocument.presentationml.slide+xml"/>
  <Override PartName="/ppt/slides/slide19.xml" ContentType="application/vnd.openxmlformats-officedocument.presentationml.slide+xml"/>
  <Override PartName="/ppt/slides/slide41.xml" ContentType="application/vnd.openxmlformats-officedocument.presentationml.slide+xml"/>
  <Override PartName="/ppt/slides/slide29.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8" r:id="rId2"/>
    <p:sldId id="275" r:id="rId3"/>
    <p:sldId id="262" r:id="rId4"/>
    <p:sldId id="259" r:id="rId5"/>
    <p:sldId id="256" r:id="rId6"/>
    <p:sldId id="263" r:id="rId7"/>
    <p:sldId id="287" r:id="rId8"/>
    <p:sldId id="261" r:id="rId9"/>
    <p:sldId id="257" r:id="rId10"/>
    <p:sldId id="264" r:id="rId11"/>
    <p:sldId id="260" r:id="rId12"/>
    <p:sldId id="265" r:id="rId13"/>
    <p:sldId id="267" r:id="rId14"/>
    <p:sldId id="268" r:id="rId15"/>
    <p:sldId id="270" r:id="rId16"/>
    <p:sldId id="266" r:id="rId17"/>
    <p:sldId id="273" r:id="rId18"/>
    <p:sldId id="269" r:id="rId19"/>
    <p:sldId id="274" r:id="rId20"/>
    <p:sldId id="272" r:id="rId21"/>
    <p:sldId id="288" r:id="rId22"/>
    <p:sldId id="271" r:id="rId23"/>
    <p:sldId id="276" r:id="rId24"/>
    <p:sldId id="277" r:id="rId25"/>
    <p:sldId id="278" r:id="rId26"/>
    <p:sldId id="279" r:id="rId27"/>
    <p:sldId id="280" r:id="rId28"/>
    <p:sldId id="281" r:id="rId29"/>
    <p:sldId id="282" r:id="rId30"/>
    <p:sldId id="284" r:id="rId31"/>
    <p:sldId id="289" r:id="rId32"/>
    <p:sldId id="285" r:id="rId33"/>
    <p:sldId id="286" r:id="rId34"/>
    <p:sldId id="294" r:id="rId35"/>
    <p:sldId id="290" r:id="rId36"/>
    <p:sldId id="283" r:id="rId37"/>
    <p:sldId id="291" r:id="rId38"/>
    <p:sldId id="292" r:id="rId39"/>
    <p:sldId id="293" r:id="rId40"/>
    <p:sldId id="295" r:id="rId41"/>
    <p:sldId id="296" r:id="rId42"/>
    <p:sldId id="297" r:id="rId43"/>
    <p:sldId id="298" r:id="rId44"/>
    <p:sldId id="299" r:id="rId45"/>
    <p:sldId id="300" r:id="rId46"/>
    <p:sldId id="301" r:id="rId47"/>
    <p:sldId id="302" r:id="rId4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267" autoAdjust="0"/>
    <p:restoredTop sz="94660"/>
  </p:normalViewPr>
  <p:slideViewPr>
    <p:cSldViewPr snapToObjects="1">
      <p:cViewPr varScale="1">
        <p:scale>
          <a:sx n="78" d="100"/>
          <a:sy n="78" d="100"/>
        </p:scale>
        <p:origin x="-800"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9" Type="http://schemas.openxmlformats.org/officeDocument/2006/relationships/slide" Target="slides/slide38.xml"/><Relationship Id="rId7" Type="http://schemas.openxmlformats.org/officeDocument/2006/relationships/slide" Target="slides/slide6.xml"/><Relationship Id="rId43" Type="http://schemas.openxmlformats.org/officeDocument/2006/relationships/slide" Target="slides/slide42.xml"/><Relationship Id="rId25" Type="http://schemas.openxmlformats.org/officeDocument/2006/relationships/slide" Target="slides/slide24.xml"/><Relationship Id="rId10" Type="http://schemas.openxmlformats.org/officeDocument/2006/relationships/slide" Target="slides/slide9.xml"/><Relationship Id="rId50" Type="http://schemas.openxmlformats.org/officeDocument/2006/relationships/presProps" Target="presProps.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27" Type="http://schemas.openxmlformats.org/officeDocument/2006/relationships/slide" Target="slides/slide26.xml"/><Relationship Id="rId14" Type="http://schemas.openxmlformats.org/officeDocument/2006/relationships/slide" Target="slides/slide13.xml"/><Relationship Id="rId4" Type="http://schemas.openxmlformats.org/officeDocument/2006/relationships/slide" Target="slides/slide3.xml"/><Relationship Id="rId28" Type="http://schemas.openxmlformats.org/officeDocument/2006/relationships/slide" Target="slides/slide27.xml"/><Relationship Id="rId45" Type="http://schemas.openxmlformats.org/officeDocument/2006/relationships/slide" Target="slides/slide44.xml"/><Relationship Id="rId42" Type="http://schemas.openxmlformats.org/officeDocument/2006/relationships/slide" Target="slides/slide41.xml"/><Relationship Id="rId6" Type="http://schemas.openxmlformats.org/officeDocument/2006/relationships/slide" Target="slides/slide5.xml"/><Relationship Id="rId49" Type="http://schemas.openxmlformats.org/officeDocument/2006/relationships/printerSettings" Target="printerSettings/printerSettings1.bin"/><Relationship Id="rId44" Type="http://schemas.openxmlformats.org/officeDocument/2006/relationships/slide" Target="slides/slide43.xml"/><Relationship Id="rId19" Type="http://schemas.openxmlformats.org/officeDocument/2006/relationships/slide" Target="slides/slide18.xml"/><Relationship Id="rId38" Type="http://schemas.openxmlformats.org/officeDocument/2006/relationships/slide" Target="slides/slide37.xml"/><Relationship Id="rId20" Type="http://schemas.openxmlformats.org/officeDocument/2006/relationships/slide" Target="slides/slide19.xml"/><Relationship Id="rId2" Type="http://schemas.openxmlformats.org/officeDocument/2006/relationships/slide" Target="slides/slide1.xml"/><Relationship Id="rId46" Type="http://schemas.openxmlformats.org/officeDocument/2006/relationships/slide" Target="slides/slide45.xml"/><Relationship Id="rId35" Type="http://schemas.openxmlformats.org/officeDocument/2006/relationships/slide" Target="slides/slide34.xml"/><Relationship Id="rId51" Type="http://schemas.openxmlformats.org/officeDocument/2006/relationships/viewProps" Target="viewProps.xml"/><Relationship Id="rId31" Type="http://schemas.openxmlformats.org/officeDocument/2006/relationships/slide" Target="slides/slide30.xml"/><Relationship Id="rId34" Type="http://schemas.openxmlformats.org/officeDocument/2006/relationships/slide" Target="slides/slide33.xml"/><Relationship Id="rId40" Type="http://schemas.openxmlformats.org/officeDocument/2006/relationships/slide" Target="slides/slide39.xml"/><Relationship Id="rId36" Type="http://schemas.openxmlformats.org/officeDocument/2006/relationships/slide" Target="slides/slide35.xml"/><Relationship Id="rId1" Type="http://schemas.openxmlformats.org/officeDocument/2006/relationships/slideMaster" Target="slideMasters/slideMaster1.xml"/><Relationship Id="rId24" Type="http://schemas.openxmlformats.org/officeDocument/2006/relationships/slide" Target="slides/slide23.xml"/><Relationship Id="rId47" Type="http://schemas.openxmlformats.org/officeDocument/2006/relationships/slide" Target="slides/slide46.xml"/><Relationship Id="rId48" Type="http://schemas.openxmlformats.org/officeDocument/2006/relationships/slide" Target="slides/slide47.xml"/><Relationship Id="rId8" Type="http://schemas.openxmlformats.org/officeDocument/2006/relationships/slide" Target="slides/slide7.xml"/><Relationship Id="rId13" Type="http://schemas.openxmlformats.org/officeDocument/2006/relationships/slide" Target="slides/slide12.xml"/><Relationship Id="rId32" Type="http://schemas.openxmlformats.org/officeDocument/2006/relationships/slide" Target="slides/slide31.xml"/><Relationship Id="rId37" Type="http://schemas.openxmlformats.org/officeDocument/2006/relationships/slide" Target="slides/slide36.xml"/><Relationship Id="rId52" Type="http://schemas.openxmlformats.org/officeDocument/2006/relationships/theme" Target="theme/theme1.xml"/><Relationship Id="rId12" Type="http://schemas.openxmlformats.org/officeDocument/2006/relationships/slide" Target="slides/slide11.xml"/><Relationship Id="rId3" Type="http://schemas.openxmlformats.org/officeDocument/2006/relationships/slide" Target="slides/slide2.xml"/><Relationship Id="rId23" Type="http://schemas.openxmlformats.org/officeDocument/2006/relationships/slide" Target="slides/slide22.xml"/><Relationship Id="rId53" Type="http://schemas.openxmlformats.org/officeDocument/2006/relationships/tableStyles" Target="tableStyles.xml"/><Relationship Id="rId26" Type="http://schemas.openxmlformats.org/officeDocument/2006/relationships/slide" Target="slides/slide25.xml"/><Relationship Id="rId30" Type="http://schemas.openxmlformats.org/officeDocument/2006/relationships/slide" Target="slides/slide29.xml"/><Relationship Id="rId11" Type="http://schemas.openxmlformats.org/officeDocument/2006/relationships/slide" Target="slides/slide10.xml"/><Relationship Id="rId29" Type="http://schemas.openxmlformats.org/officeDocument/2006/relationships/slide" Target="slides/slide28.xml"/><Relationship Id="rId16" Type="http://schemas.openxmlformats.org/officeDocument/2006/relationships/slide" Target="slides/slide15.xml"/><Relationship Id="rId33" Type="http://schemas.openxmlformats.org/officeDocument/2006/relationships/slide" Target="slides/slide32.xml"/><Relationship Id="rId41" Type="http://schemas.openxmlformats.org/officeDocument/2006/relationships/slide" Target="slides/slide40.xml"/><Relationship Id="rId5" Type="http://schemas.openxmlformats.org/officeDocument/2006/relationships/slide" Target="slides/slide4.xml"/><Relationship Id="rId15" Type="http://schemas.openxmlformats.org/officeDocument/2006/relationships/slide" Target="slides/slide14.xml"/><Relationship Id="rId22" Type="http://schemas.openxmlformats.org/officeDocument/2006/relationships/slide" Target="slides/slide21.xml"/><Relationship Id="rId21" Type="http://schemas.openxmlformats.org/officeDocument/2006/relationships/slide" Target="slides/slide2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D463548-F7E8-D14E-820E-CD4A5E9BFDAD}" type="datetimeFigureOut">
              <a:rPr lang="en-US" smtClean="0"/>
              <a:pPr/>
              <a:t>3/8/11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8ADF68-3F3D-2A45-AC13-9A5BC60C73D6}"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463548-F7E8-D14E-820E-CD4A5E9BFDAD}" type="datetimeFigureOut">
              <a:rPr lang="en-US" smtClean="0"/>
              <a:pPr/>
              <a:t>3/8/11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8ADF68-3F3D-2A45-AC13-9A5BC60C73D6}"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463548-F7E8-D14E-820E-CD4A5E9BFDAD}" type="datetimeFigureOut">
              <a:rPr lang="en-US" smtClean="0"/>
              <a:pPr/>
              <a:t>3/8/11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8ADF68-3F3D-2A45-AC13-9A5BC60C73D6}"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463548-F7E8-D14E-820E-CD4A5E9BFDAD}" type="datetimeFigureOut">
              <a:rPr lang="en-US" smtClean="0"/>
              <a:pPr/>
              <a:t>3/8/11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8ADF68-3F3D-2A45-AC13-9A5BC60C73D6}"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463548-F7E8-D14E-820E-CD4A5E9BFDAD}" type="datetimeFigureOut">
              <a:rPr lang="en-US" smtClean="0"/>
              <a:pPr/>
              <a:t>3/8/11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C8ADF68-3F3D-2A45-AC13-9A5BC60C73D6}"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D463548-F7E8-D14E-820E-CD4A5E9BFDAD}" type="datetimeFigureOut">
              <a:rPr lang="en-US" smtClean="0"/>
              <a:pPr/>
              <a:t>3/8/11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C8ADF68-3F3D-2A45-AC13-9A5BC60C73D6}"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D463548-F7E8-D14E-820E-CD4A5E9BFDAD}" type="datetimeFigureOut">
              <a:rPr lang="en-US" smtClean="0"/>
              <a:pPr/>
              <a:t>3/8/11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C8ADF68-3F3D-2A45-AC13-9A5BC60C73D6}"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D463548-F7E8-D14E-820E-CD4A5E9BFDAD}" type="datetimeFigureOut">
              <a:rPr lang="en-US" smtClean="0"/>
              <a:pPr/>
              <a:t>3/8/11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C8ADF68-3F3D-2A45-AC13-9A5BC60C73D6}"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463548-F7E8-D14E-820E-CD4A5E9BFDAD}" type="datetimeFigureOut">
              <a:rPr lang="en-US" smtClean="0"/>
              <a:pPr/>
              <a:t>3/8/11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C8ADF68-3F3D-2A45-AC13-9A5BC60C73D6}"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463548-F7E8-D14E-820E-CD4A5E9BFDAD}" type="datetimeFigureOut">
              <a:rPr lang="en-US" smtClean="0"/>
              <a:pPr/>
              <a:t>3/8/11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C8ADF68-3F3D-2A45-AC13-9A5BC60C73D6}"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463548-F7E8-D14E-820E-CD4A5E9BFDAD}" type="datetimeFigureOut">
              <a:rPr lang="en-US" smtClean="0"/>
              <a:pPr/>
              <a:t>3/8/11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C8ADF68-3F3D-2A45-AC13-9A5BC60C73D6}"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463548-F7E8-D14E-820E-CD4A5E9BFDAD}" type="datetimeFigureOut">
              <a:rPr lang="en-US" smtClean="0"/>
              <a:pPr/>
              <a:t>3/8/11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8ADF68-3F3D-2A45-AC13-9A5BC60C73D6}"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22.jpeg"/><Relationship Id="rId3" Type="http://schemas.openxmlformats.org/officeDocument/2006/relationships/image" Target="../media/image23.jpe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28.jpeg"/><Relationship Id="rId3" Type="http://schemas.openxmlformats.org/officeDocument/2006/relationships/image" Target="../media/image29.jpe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30.jpeg"/><Relationship Id="rId3" Type="http://schemas.openxmlformats.org/officeDocument/2006/relationships/image" Target="../media/image31.jpe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32.jpe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image" Target="../media/image33.jpeg"/><Relationship Id="rId3" Type="http://schemas.openxmlformats.org/officeDocument/2006/relationships/image" Target="../media/image32.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34.jpe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image" Target="../media/image22.jpeg"/><Relationship Id="rId3" Type="http://schemas.openxmlformats.org/officeDocument/2006/relationships/image" Target="../media/image23.jpe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image" Target="../media/image35.jpeg"/><Relationship Id="rId3" Type="http://schemas.openxmlformats.org/officeDocument/2006/relationships/image" Target="../media/image36.jpeg"/><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image" Target="../media/image37.jpeg"/><Relationship Id="rId3" Type="http://schemas.openxmlformats.org/officeDocument/2006/relationships/image" Target="../media/image38.jpeg"/><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image" Target="../media/image39.jpeg"/><Relationship Id="rId3" Type="http://schemas.openxmlformats.org/officeDocument/2006/relationships/image" Target="../media/image40.jpeg"/><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image" Target="../media/image41.jpeg"/><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image" Target="../media/image42.jpeg"/><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image" Target="../media/image43.jpeg"/><Relationship Id="rId3" Type="http://schemas.openxmlformats.org/officeDocument/2006/relationships/image" Target="../media/image44.jpeg"/><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hyperlink" Target="http://www.ucmp.berkeley.edu/geology/tecall1_4.avi" TargetMode="External"/><Relationship Id="rId3" Type="http://schemas.openxmlformats.org/officeDocument/2006/relationships/image" Target="../media/image45.jpeg"/><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image" Target="../media/image46.jpeg"/><Relationship Id="rId3" Type="http://schemas.openxmlformats.org/officeDocument/2006/relationships/image" Target="../media/image47.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image" Target="../media/image48.jpeg"/><Relationship Id="rId3" Type="http://schemas.openxmlformats.org/officeDocument/2006/relationships/image" Target="../media/image49.jpeg"/><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image" Target="../media/image50.jpeg"/><Relationship Id="rId3" Type="http://schemas.openxmlformats.org/officeDocument/2006/relationships/image" Target="../media/image51.jpeg"/><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image" Target="../media/image52.jpeg"/><Relationship Id="rId3" Type="http://schemas.openxmlformats.org/officeDocument/2006/relationships/image" Target="../media/image53.jpeg"/><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image" Target="../media/image54.jpeg"/><Relationship Id="rId3" Type="http://schemas.openxmlformats.org/officeDocument/2006/relationships/image" Target="../media/image55.jpeg"/><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image" Target="../media/image56.jpeg"/><Relationship Id="rId3" Type="http://schemas.openxmlformats.org/officeDocument/2006/relationships/image" Target="../media/image57.jpeg"/><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image" Target="../media/image58.jpeg"/><Relationship Id="rId3" Type="http://schemas.openxmlformats.org/officeDocument/2006/relationships/image" Target="../media/image59.jpeg"/><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image" Target="../media/image60.jpeg"/><Relationship Id="rId3" Type="http://schemas.openxmlformats.org/officeDocument/2006/relationships/image" Target="../media/image61.jpeg"/><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image" Target="../media/image62.jpeg"/><Relationship Id="rId3" Type="http://schemas.openxmlformats.org/officeDocument/2006/relationships/image" Target="../media/image63.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3" Type="http://schemas.openxmlformats.org/officeDocument/2006/relationships/image" Target="../media/image8.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Biotite</a:t>
            </a:r>
            <a:endParaRPr lang="en-US" dirty="0"/>
          </a:p>
        </p:txBody>
      </p:sp>
      <p:pic>
        <p:nvPicPr>
          <p:cNvPr id="3" name="Picture 2" descr="images-7.jpg"/>
          <p:cNvPicPr>
            <a:picLocks noChangeAspect="1"/>
          </p:cNvPicPr>
          <p:nvPr/>
        </p:nvPicPr>
        <p:blipFill>
          <a:blip r:embed="rId2"/>
          <a:stretch>
            <a:fillRect/>
          </a:stretch>
        </p:blipFill>
        <p:spPr>
          <a:xfrm>
            <a:off x="3200400" y="1905000"/>
            <a:ext cx="2939034" cy="2209800"/>
          </a:xfrm>
          <a:prstGeom prst="rect">
            <a:avLst/>
          </a:prstGeom>
        </p:spPr>
      </p:pic>
      <p:sp>
        <p:nvSpPr>
          <p:cNvPr id="4" name="TextBox 3"/>
          <p:cNvSpPr txBox="1"/>
          <p:nvPr/>
        </p:nvSpPr>
        <p:spPr>
          <a:xfrm>
            <a:off x="3200400" y="4114800"/>
            <a:ext cx="2567267" cy="2308324"/>
          </a:xfrm>
          <a:prstGeom prst="rect">
            <a:avLst/>
          </a:prstGeom>
          <a:noFill/>
        </p:spPr>
        <p:txBody>
          <a:bodyPr wrap="none" rtlCol="0">
            <a:spAutoFit/>
          </a:bodyPr>
          <a:lstStyle/>
          <a:p>
            <a:r>
              <a:rPr lang="en-US" dirty="0" err="1" smtClean="0"/>
              <a:t>Mohs</a:t>
            </a:r>
            <a:r>
              <a:rPr lang="en-US" dirty="0" smtClean="0"/>
              <a:t> 2.5</a:t>
            </a:r>
          </a:p>
          <a:p>
            <a:r>
              <a:rPr lang="en-US" dirty="0" smtClean="0"/>
              <a:t>Cleavage 1 directional</a:t>
            </a:r>
          </a:p>
          <a:p>
            <a:r>
              <a:rPr lang="en-US" dirty="0" smtClean="0"/>
              <a:t>Fracture uneven</a:t>
            </a:r>
          </a:p>
          <a:p>
            <a:r>
              <a:rPr lang="en-US" dirty="0" smtClean="0"/>
              <a:t>Color Black/Brown</a:t>
            </a:r>
          </a:p>
          <a:p>
            <a:r>
              <a:rPr lang="en-US" dirty="0" smtClean="0"/>
              <a:t>Looks Like candy uneaten</a:t>
            </a:r>
          </a:p>
          <a:p>
            <a:r>
              <a:rPr lang="en-US" dirty="0" smtClean="0"/>
              <a:t>Can be bent</a:t>
            </a:r>
          </a:p>
          <a:p>
            <a:r>
              <a:rPr lang="en-US" dirty="0" smtClean="0"/>
              <a:t>Igneous</a:t>
            </a:r>
          </a:p>
          <a:p>
            <a:r>
              <a:rPr lang="en-US"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to="" calcmode="lin" valueType="num">
                                      <p:cBhvr>
                                        <p:cTn id="7" dur="1" fill="hold"/>
                                        <p:tgtEl>
                                          <p:spTgt spid="3"/>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to="" calcmode="lin" valueType="num">
                                      <p:cBhvr>
                                        <p:cTn id="1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Fluorite</a:t>
            </a:r>
            <a:endParaRPr lang="en-US" dirty="0"/>
          </a:p>
        </p:txBody>
      </p:sp>
      <p:pic>
        <p:nvPicPr>
          <p:cNvPr id="3" name="Picture 2" descr="images-4.jpg"/>
          <p:cNvPicPr>
            <a:picLocks noChangeAspect="1"/>
          </p:cNvPicPr>
          <p:nvPr/>
        </p:nvPicPr>
        <p:blipFill>
          <a:blip r:embed="rId2"/>
          <a:stretch>
            <a:fillRect/>
          </a:stretch>
        </p:blipFill>
        <p:spPr>
          <a:xfrm>
            <a:off x="3352800" y="1417638"/>
            <a:ext cx="2639014" cy="1984375"/>
          </a:xfrm>
          <a:prstGeom prst="rect">
            <a:avLst/>
          </a:prstGeom>
        </p:spPr>
      </p:pic>
      <p:sp>
        <p:nvSpPr>
          <p:cNvPr id="4" name="TextBox 3"/>
          <p:cNvSpPr txBox="1"/>
          <p:nvPr/>
        </p:nvSpPr>
        <p:spPr>
          <a:xfrm>
            <a:off x="3657600" y="3886200"/>
            <a:ext cx="2112252" cy="2031325"/>
          </a:xfrm>
          <a:prstGeom prst="rect">
            <a:avLst/>
          </a:prstGeom>
          <a:noFill/>
        </p:spPr>
        <p:txBody>
          <a:bodyPr wrap="none" rtlCol="0">
            <a:spAutoFit/>
          </a:bodyPr>
          <a:lstStyle/>
          <a:p>
            <a:r>
              <a:rPr lang="en-US" dirty="0" err="1" smtClean="0"/>
              <a:t>Mohs</a:t>
            </a:r>
            <a:r>
              <a:rPr lang="en-US" dirty="0" smtClean="0"/>
              <a:t> 6</a:t>
            </a:r>
          </a:p>
          <a:p>
            <a:r>
              <a:rPr lang="en-US" dirty="0" smtClean="0"/>
              <a:t>Mineral</a:t>
            </a:r>
          </a:p>
          <a:p>
            <a:r>
              <a:rPr lang="en-US" dirty="0" smtClean="0"/>
              <a:t>Cleavage perfect</a:t>
            </a:r>
          </a:p>
          <a:p>
            <a:r>
              <a:rPr lang="en-US" dirty="0" smtClean="0"/>
              <a:t>Fracture uneven</a:t>
            </a:r>
          </a:p>
          <a:p>
            <a:r>
              <a:rPr lang="en-US" dirty="0" smtClean="0"/>
              <a:t>Color many different</a:t>
            </a:r>
          </a:p>
          <a:p>
            <a:r>
              <a:rPr lang="en-US" dirty="0" err="1" smtClean="0"/>
              <a:t>Nonreact</a:t>
            </a:r>
            <a:endParaRPr lang="en-US" dirty="0" smtClean="0"/>
          </a:p>
          <a:p>
            <a:r>
              <a:rPr lang="en-US" dirty="0" smtClean="0"/>
              <a:t>Streak white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to="" calcmode="lin" valueType="num">
                                      <p:cBhvr>
                                        <p:cTn id="7" dur="1" fill="hold"/>
                                        <p:tgtEl>
                                          <p:spTgt spid="3"/>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to="" calcmode="lin" valueType="num">
                                      <p:cBhvr>
                                        <p:cTn id="1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Calcite</a:t>
            </a:r>
            <a:endParaRPr lang="en-US" dirty="0"/>
          </a:p>
        </p:txBody>
      </p:sp>
      <p:pic>
        <p:nvPicPr>
          <p:cNvPr id="3" name="Picture 2" descr="images-4.jpg"/>
          <p:cNvPicPr>
            <a:picLocks noChangeAspect="1"/>
          </p:cNvPicPr>
          <p:nvPr/>
        </p:nvPicPr>
        <p:blipFill>
          <a:blip r:embed="rId2"/>
          <a:stretch>
            <a:fillRect/>
          </a:stretch>
        </p:blipFill>
        <p:spPr>
          <a:xfrm>
            <a:off x="3276600" y="1417638"/>
            <a:ext cx="2778791" cy="2271712"/>
          </a:xfrm>
          <a:prstGeom prst="rect">
            <a:avLst/>
          </a:prstGeom>
        </p:spPr>
      </p:pic>
      <p:sp>
        <p:nvSpPr>
          <p:cNvPr id="4" name="TextBox 3"/>
          <p:cNvSpPr txBox="1"/>
          <p:nvPr/>
        </p:nvSpPr>
        <p:spPr>
          <a:xfrm>
            <a:off x="3221938" y="4191000"/>
            <a:ext cx="3004924" cy="1477328"/>
          </a:xfrm>
          <a:prstGeom prst="rect">
            <a:avLst/>
          </a:prstGeom>
          <a:noFill/>
        </p:spPr>
        <p:txBody>
          <a:bodyPr wrap="none" rtlCol="0">
            <a:spAutoFit/>
          </a:bodyPr>
          <a:lstStyle/>
          <a:p>
            <a:r>
              <a:rPr lang="en-US" dirty="0" err="1" smtClean="0"/>
              <a:t>Mohs</a:t>
            </a:r>
            <a:r>
              <a:rPr lang="en-US" dirty="0" smtClean="0"/>
              <a:t> 3</a:t>
            </a:r>
          </a:p>
          <a:p>
            <a:r>
              <a:rPr lang="en-US" dirty="0" smtClean="0"/>
              <a:t>Cleavage 3 directional smooth</a:t>
            </a:r>
          </a:p>
          <a:p>
            <a:r>
              <a:rPr lang="en-US" dirty="0" smtClean="0"/>
              <a:t> Color Clear/white</a:t>
            </a:r>
          </a:p>
          <a:p>
            <a:r>
              <a:rPr lang="en-US" dirty="0" smtClean="0"/>
              <a:t>Reacts</a:t>
            </a:r>
          </a:p>
          <a:p>
            <a:r>
              <a:rPr lang="en-US" dirty="0" smtClean="0"/>
              <a:t>Streak white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to="" calcmode="lin" valueType="num">
                                      <p:cBhvr>
                                        <p:cTn id="7" dur="1" fill="hold"/>
                                        <p:tgtEl>
                                          <p:spTgt spid="3"/>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to="" calcmode="lin" valueType="num">
                                      <p:cBhvr>
                                        <p:cTn id="1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Galena</a:t>
            </a:r>
            <a:endParaRPr lang="en-US" dirty="0"/>
          </a:p>
        </p:txBody>
      </p:sp>
      <p:sp>
        <p:nvSpPr>
          <p:cNvPr id="3" name="TextBox 2"/>
          <p:cNvSpPr txBox="1"/>
          <p:nvPr/>
        </p:nvSpPr>
        <p:spPr>
          <a:xfrm>
            <a:off x="3406360" y="3962400"/>
            <a:ext cx="2026479" cy="1754327"/>
          </a:xfrm>
          <a:prstGeom prst="rect">
            <a:avLst/>
          </a:prstGeom>
          <a:noFill/>
        </p:spPr>
        <p:txBody>
          <a:bodyPr wrap="none" rtlCol="0">
            <a:spAutoFit/>
          </a:bodyPr>
          <a:lstStyle/>
          <a:p>
            <a:r>
              <a:rPr lang="en-US" dirty="0" err="1" smtClean="0"/>
              <a:t>Mohs</a:t>
            </a:r>
            <a:r>
              <a:rPr lang="en-US" dirty="0" smtClean="0"/>
              <a:t> 2</a:t>
            </a:r>
          </a:p>
          <a:p>
            <a:r>
              <a:rPr lang="en-US" dirty="0" smtClean="0"/>
              <a:t>Cleavage easy cubic</a:t>
            </a:r>
          </a:p>
          <a:p>
            <a:r>
              <a:rPr lang="en-US" dirty="0" err="1" smtClean="0"/>
              <a:t>Nonreact</a:t>
            </a:r>
            <a:endParaRPr lang="en-US" dirty="0" smtClean="0"/>
          </a:p>
          <a:p>
            <a:r>
              <a:rPr lang="en-US" dirty="0" smtClean="0"/>
              <a:t>Very heavy </a:t>
            </a:r>
          </a:p>
          <a:p>
            <a:r>
              <a:rPr lang="en-US" dirty="0" smtClean="0"/>
              <a:t>Streak white</a:t>
            </a:r>
          </a:p>
          <a:p>
            <a:r>
              <a:rPr lang="en-US" dirty="0" smtClean="0"/>
              <a:t>Mineral</a:t>
            </a:r>
            <a:endParaRPr lang="en-US" dirty="0"/>
          </a:p>
        </p:txBody>
      </p:sp>
      <p:pic>
        <p:nvPicPr>
          <p:cNvPr id="4" name="Picture 3" descr="images-3.jpg"/>
          <p:cNvPicPr>
            <a:picLocks noChangeAspect="1"/>
          </p:cNvPicPr>
          <p:nvPr/>
        </p:nvPicPr>
        <p:blipFill>
          <a:blip r:embed="rId2"/>
          <a:stretch>
            <a:fillRect/>
          </a:stretch>
        </p:blipFill>
        <p:spPr>
          <a:xfrm>
            <a:off x="3406360" y="1417638"/>
            <a:ext cx="2495438" cy="23304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to="" calcmode="lin" valueType="num">
                                      <p:cBhvr>
                                        <p:cTn id="12" dur="1" fill="hold"/>
                                        <p:tgtEl>
                                          <p:spTgt spid="3"/>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to="" calcmode="lin" valueType="num">
                                      <p:cBhvr>
                                        <p:cTn id="1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Gneiss</a:t>
            </a:r>
            <a:endParaRPr lang="en-US" dirty="0"/>
          </a:p>
        </p:txBody>
      </p:sp>
      <p:sp>
        <p:nvSpPr>
          <p:cNvPr id="3" name="TextBox 2"/>
          <p:cNvSpPr txBox="1"/>
          <p:nvPr/>
        </p:nvSpPr>
        <p:spPr>
          <a:xfrm>
            <a:off x="3352800" y="3995677"/>
            <a:ext cx="3200400" cy="2862323"/>
          </a:xfrm>
          <a:prstGeom prst="rect">
            <a:avLst/>
          </a:prstGeom>
          <a:noFill/>
        </p:spPr>
        <p:txBody>
          <a:bodyPr wrap="square" rtlCol="0">
            <a:spAutoFit/>
          </a:bodyPr>
          <a:lstStyle/>
          <a:p>
            <a:r>
              <a:rPr lang="en-US" dirty="0" err="1" smtClean="0"/>
              <a:t>Mohs</a:t>
            </a:r>
            <a:r>
              <a:rPr lang="en-US" dirty="0" smtClean="0"/>
              <a:t> 6</a:t>
            </a:r>
          </a:p>
          <a:p>
            <a:r>
              <a:rPr lang="en-US" dirty="0" smtClean="0"/>
              <a:t>Metamorphic</a:t>
            </a:r>
          </a:p>
          <a:p>
            <a:r>
              <a:rPr lang="en-US" dirty="0" smtClean="0"/>
              <a:t>Color Gray Pink</a:t>
            </a:r>
          </a:p>
          <a:p>
            <a:r>
              <a:rPr lang="en-US" dirty="0" smtClean="0"/>
              <a:t>Looks like layered Cake</a:t>
            </a:r>
          </a:p>
          <a:p>
            <a:r>
              <a:rPr lang="en-US" dirty="0" err="1" smtClean="0"/>
              <a:t>nonreact</a:t>
            </a:r>
            <a:endParaRPr lang="en-US" dirty="0" smtClean="0"/>
          </a:p>
          <a:p>
            <a:endParaRPr lang="en-US" dirty="0" smtClean="0"/>
          </a:p>
          <a:p>
            <a:endParaRPr lang="en-US" dirty="0" smtClean="0"/>
          </a:p>
          <a:p>
            <a:endParaRPr lang="en-US" dirty="0" smtClean="0"/>
          </a:p>
          <a:p>
            <a:r>
              <a:rPr lang="en-US" dirty="0" smtClean="0"/>
              <a:t>  </a:t>
            </a:r>
          </a:p>
          <a:p>
            <a:endParaRPr lang="en-US" dirty="0" smtClean="0"/>
          </a:p>
        </p:txBody>
      </p:sp>
      <p:pic>
        <p:nvPicPr>
          <p:cNvPr id="4" name="Picture 3" descr="images-3.jpg"/>
          <p:cNvPicPr>
            <a:picLocks noChangeAspect="1"/>
          </p:cNvPicPr>
          <p:nvPr/>
        </p:nvPicPr>
        <p:blipFill>
          <a:blip r:embed="rId2"/>
          <a:stretch>
            <a:fillRect/>
          </a:stretch>
        </p:blipFill>
        <p:spPr>
          <a:xfrm>
            <a:off x="3352800" y="1374775"/>
            <a:ext cx="2895600" cy="265058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to="" calcmode="lin" valueType="num">
                                      <p:cBhvr>
                                        <p:cTn id="12" dur="1" fill="hold"/>
                                        <p:tgtEl>
                                          <p:spTgt spid="3"/>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to="" calcmode="lin" valueType="num">
                                      <p:cBhvr>
                                        <p:cTn id="1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Granite</a:t>
            </a:r>
            <a:endParaRPr lang="en-US" dirty="0"/>
          </a:p>
        </p:txBody>
      </p:sp>
      <p:sp>
        <p:nvSpPr>
          <p:cNvPr id="3" name="TextBox 2"/>
          <p:cNvSpPr txBox="1"/>
          <p:nvPr/>
        </p:nvSpPr>
        <p:spPr>
          <a:xfrm>
            <a:off x="3581400" y="3886200"/>
            <a:ext cx="2241081" cy="1477328"/>
          </a:xfrm>
          <a:prstGeom prst="rect">
            <a:avLst/>
          </a:prstGeom>
          <a:noFill/>
        </p:spPr>
        <p:txBody>
          <a:bodyPr wrap="none" rtlCol="0">
            <a:spAutoFit/>
          </a:bodyPr>
          <a:lstStyle/>
          <a:p>
            <a:r>
              <a:rPr lang="en-US" dirty="0" err="1" smtClean="0"/>
              <a:t>Mohs</a:t>
            </a:r>
            <a:r>
              <a:rPr lang="en-US" dirty="0" smtClean="0"/>
              <a:t> 6</a:t>
            </a:r>
          </a:p>
          <a:p>
            <a:r>
              <a:rPr lang="en-US" dirty="0" smtClean="0"/>
              <a:t>Color Gray White Pink</a:t>
            </a:r>
          </a:p>
          <a:p>
            <a:r>
              <a:rPr lang="en-US" dirty="0" smtClean="0"/>
              <a:t>Igneous</a:t>
            </a:r>
          </a:p>
          <a:p>
            <a:r>
              <a:rPr lang="en-US" dirty="0" smtClean="0"/>
              <a:t>Course grain</a:t>
            </a:r>
          </a:p>
          <a:p>
            <a:endParaRPr lang="en-US" dirty="0"/>
          </a:p>
        </p:txBody>
      </p:sp>
      <p:pic>
        <p:nvPicPr>
          <p:cNvPr id="4" name="Picture 3" descr="images-4.jpg"/>
          <p:cNvPicPr>
            <a:picLocks noChangeAspect="1"/>
          </p:cNvPicPr>
          <p:nvPr/>
        </p:nvPicPr>
        <p:blipFill>
          <a:blip r:embed="rId2"/>
          <a:stretch>
            <a:fillRect/>
          </a:stretch>
        </p:blipFill>
        <p:spPr>
          <a:xfrm>
            <a:off x="2990381" y="1457324"/>
            <a:ext cx="2832100" cy="21240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to="" calcmode="lin" valueType="num">
                                      <p:cBhvr>
                                        <p:cTn id="12" dur="1" fill="hold"/>
                                        <p:tgtEl>
                                          <p:spTgt spid="3"/>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to="" calcmode="lin" valueType="num">
                                      <p:cBhvr>
                                        <p:cTn id="1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Gypsum</a:t>
            </a:r>
            <a:endParaRPr lang="en-US" dirty="0"/>
          </a:p>
        </p:txBody>
      </p:sp>
      <p:sp>
        <p:nvSpPr>
          <p:cNvPr id="3" name="TextBox 2"/>
          <p:cNvSpPr txBox="1"/>
          <p:nvPr/>
        </p:nvSpPr>
        <p:spPr>
          <a:xfrm>
            <a:off x="3156543" y="4114800"/>
            <a:ext cx="2678513" cy="2031325"/>
          </a:xfrm>
          <a:prstGeom prst="rect">
            <a:avLst/>
          </a:prstGeom>
          <a:noFill/>
        </p:spPr>
        <p:txBody>
          <a:bodyPr wrap="none" rtlCol="0">
            <a:spAutoFit/>
          </a:bodyPr>
          <a:lstStyle/>
          <a:p>
            <a:r>
              <a:rPr lang="en-US" dirty="0" err="1" smtClean="0"/>
              <a:t>Mohs</a:t>
            </a:r>
            <a:r>
              <a:rPr lang="en-US" dirty="0" smtClean="0"/>
              <a:t> 2</a:t>
            </a:r>
          </a:p>
          <a:p>
            <a:r>
              <a:rPr lang="en-US" dirty="0" smtClean="0"/>
              <a:t>Mineral</a:t>
            </a:r>
          </a:p>
          <a:p>
            <a:r>
              <a:rPr lang="en-US" dirty="0" smtClean="0"/>
              <a:t>Cleavage </a:t>
            </a:r>
            <a:r>
              <a:rPr lang="en-US" dirty="0"/>
              <a:t>2</a:t>
            </a:r>
            <a:r>
              <a:rPr lang="en-US" dirty="0" smtClean="0"/>
              <a:t> plains 1 perfect</a:t>
            </a:r>
          </a:p>
          <a:p>
            <a:r>
              <a:rPr lang="en-US" dirty="0" smtClean="0"/>
              <a:t>Color Colorless/white</a:t>
            </a:r>
          </a:p>
          <a:p>
            <a:r>
              <a:rPr lang="en-US" dirty="0" err="1" smtClean="0"/>
              <a:t>Nonreact</a:t>
            </a:r>
            <a:r>
              <a:rPr lang="en-US" dirty="0" smtClean="0"/>
              <a:t> </a:t>
            </a:r>
          </a:p>
          <a:p>
            <a:r>
              <a:rPr lang="en-US" dirty="0" smtClean="0"/>
              <a:t>Streak White</a:t>
            </a:r>
          </a:p>
          <a:p>
            <a:endParaRPr lang="en-US" dirty="0"/>
          </a:p>
        </p:txBody>
      </p:sp>
      <p:pic>
        <p:nvPicPr>
          <p:cNvPr id="4" name="Picture 3" descr="images-4.jpg"/>
          <p:cNvPicPr>
            <a:picLocks noChangeAspect="1"/>
          </p:cNvPicPr>
          <p:nvPr/>
        </p:nvPicPr>
        <p:blipFill>
          <a:blip r:embed="rId2"/>
          <a:stretch>
            <a:fillRect/>
          </a:stretch>
        </p:blipFill>
        <p:spPr>
          <a:xfrm>
            <a:off x="3156543" y="1290638"/>
            <a:ext cx="3024103" cy="282416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to="" calcmode="lin" valueType="num">
                                      <p:cBhvr>
                                        <p:cTn id="12" dur="1" fill="hold"/>
                                        <p:tgtEl>
                                          <p:spTgt spid="3"/>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to="" calcmode="lin" valueType="num">
                                      <p:cBhvr>
                                        <p:cTn id="1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Garnet Schist</a:t>
            </a:r>
            <a:endParaRPr lang="en-US" dirty="0"/>
          </a:p>
        </p:txBody>
      </p:sp>
      <p:sp>
        <p:nvSpPr>
          <p:cNvPr id="4" name="TextBox 3"/>
          <p:cNvSpPr txBox="1"/>
          <p:nvPr/>
        </p:nvSpPr>
        <p:spPr>
          <a:xfrm>
            <a:off x="3810000" y="4126468"/>
            <a:ext cx="1460443" cy="369332"/>
          </a:xfrm>
          <a:prstGeom prst="rect">
            <a:avLst/>
          </a:prstGeom>
          <a:noFill/>
        </p:spPr>
        <p:txBody>
          <a:bodyPr wrap="none" rtlCol="0">
            <a:spAutoFit/>
          </a:bodyPr>
          <a:lstStyle/>
          <a:p>
            <a:r>
              <a:rPr lang="en-US" dirty="0" smtClean="0"/>
              <a:t>Metamorphic</a:t>
            </a:r>
            <a:endParaRPr lang="en-US" dirty="0"/>
          </a:p>
        </p:txBody>
      </p:sp>
      <p:pic>
        <p:nvPicPr>
          <p:cNvPr id="5" name="Picture 4" descr="images-4.jpg"/>
          <p:cNvPicPr>
            <a:picLocks noChangeAspect="1"/>
          </p:cNvPicPr>
          <p:nvPr/>
        </p:nvPicPr>
        <p:blipFill>
          <a:blip r:embed="rId2"/>
          <a:stretch>
            <a:fillRect/>
          </a:stretch>
        </p:blipFill>
        <p:spPr>
          <a:xfrm>
            <a:off x="3124200" y="1417638"/>
            <a:ext cx="2800350" cy="236423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to="" calcmode="lin" valueType="num">
                                      <p:cBhvr>
                                        <p:cTn id="7" dur="1" fill="hold"/>
                                        <p:tgtEl>
                                          <p:spTgt spid="5"/>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to="" calcmode="lin" valueType="num">
                                      <p:cBhvr>
                                        <p:cTn id="1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Kaolinite</a:t>
            </a:r>
            <a:endParaRPr lang="en-US" dirty="0"/>
          </a:p>
        </p:txBody>
      </p:sp>
      <p:sp>
        <p:nvSpPr>
          <p:cNvPr id="3" name="TextBox 2"/>
          <p:cNvSpPr txBox="1"/>
          <p:nvPr/>
        </p:nvSpPr>
        <p:spPr>
          <a:xfrm>
            <a:off x="3101828" y="3657600"/>
            <a:ext cx="2787943" cy="2031325"/>
          </a:xfrm>
          <a:prstGeom prst="rect">
            <a:avLst/>
          </a:prstGeom>
          <a:noFill/>
        </p:spPr>
        <p:txBody>
          <a:bodyPr wrap="none" rtlCol="0">
            <a:spAutoFit/>
          </a:bodyPr>
          <a:lstStyle/>
          <a:p>
            <a:r>
              <a:rPr lang="en-US" dirty="0" err="1" smtClean="0"/>
              <a:t>Mohs</a:t>
            </a:r>
            <a:r>
              <a:rPr lang="en-US" dirty="0" smtClean="0"/>
              <a:t> 2-2.5</a:t>
            </a:r>
          </a:p>
          <a:p>
            <a:r>
              <a:rPr lang="en-US" dirty="0" smtClean="0"/>
              <a:t>Mineral</a:t>
            </a:r>
          </a:p>
          <a:p>
            <a:r>
              <a:rPr lang="en-US" dirty="0" smtClean="0"/>
              <a:t>Cleavage none</a:t>
            </a:r>
          </a:p>
          <a:p>
            <a:r>
              <a:rPr lang="en-US" dirty="0" smtClean="0"/>
              <a:t>Fracture uneven</a:t>
            </a:r>
          </a:p>
          <a:p>
            <a:r>
              <a:rPr lang="en-US" dirty="0" smtClean="0"/>
              <a:t>Color White</a:t>
            </a:r>
          </a:p>
          <a:p>
            <a:r>
              <a:rPr lang="en-US" dirty="0" smtClean="0"/>
              <a:t>Many layers bumpy powder</a:t>
            </a:r>
          </a:p>
          <a:p>
            <a:r>
              <a:rPr lang="en-US" dirty="0" err="1" smtClean="0"/>
              <a:t>nonreact</a:t>
            </a:r>
            <a:endParaRPr lang="en-US" dirty="0"/>
          </a:p>
        </p:txBody>
      </p:sp>
      <p:pic>
        <p:nvPicPr>
          <p:cNvPr id="4" name="Picture 3" descr="images-3.jpg"/>
          <p:cNvPicPr>
            <a:picLocks noChangeAspect="1"/>
          </p:cNvPicPr>
          <p:nvPr/>
        </p:nvPicPr>
        <p:blipFill>
          <a:blip r:embed="rId2"/>
          <a:stretch>
            <a:fillRect/>
          </a:stretch>
        </p:blipFill>
        <p:spPr>
          <a:xfrm>
            <a:off x="2723238" y="1282700"/>
            <a:ext cx="3166533" cy="23749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to="" calcmode="lin" valueType="num">
                                      <p:cBhvr>
                                        <p:cTn id="12" dur="1" fill="hold"/>
                                        <p:tgtEl>
                                          <p:spTgt spid="3"/>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to="" calcmode="lin" valueType="num">
                                      <p:cBhvr>
                                        <p:cTn id="1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Graphite</a:t>
            </a:r>
            <a:endParaRPr lang="en-US" dirty="0"/>
          </a:p>
        </p:txBody>
      </p:sp>
      <p:sp>
        <p:nvSpPr>
          <p:cNvPr id="3" name="TextBox 2"/>
          <p:cNvSpPr txBox="1"/>
          <p:nvPr/>
        </p:nvSpPr>
        <p:spPr>
          <a:xfrm>
            <a:off x="3810000" y="3886200"/>
            <a:ext cx="2256748" cy="1754327"/>
          </a:xfrm>
          <a:prstGeom prst="rect">
            <a:avLst/>
          </a:prstGeom>
          <a:noFill/>
        </p:spPr>
        <p:txBody>
          <a:bodyPr wrap="none" rtlCol="0">
            <a:spAutoFit/>
          </a:bodyPr>
          <a:lstStyle/>
          <a:p>
            <a:r>
              <a:rPr lang="en-US" dirty="0" err="1" smtClean="0"/>
              <a:t>Mohs</a:t>
            </a:r>
            <a:r>
              <a:rPr lang="en-US" dirty="0" smtClean="0"/>
              <a:t> 1-2</a:t>
            </a:r>
          </a:p>
          <a:p>
            <a:r>
              <a:rPr lang="en-US" dirty="0" smtClean="0"/>
              <a:t>Mineral</a:t>
            </a:r>
          </a:p>
          <a:p>
            <a:r>
              <a:rPr lang="en-US" dirty="0" smtClean="0"/>
              <a:t>Cleavage 1 Directional</a:t>
            </a:r>
          </a:p>
          <a:p>
            <a:r>
              <a:rPr lang="en-US" dirty="0" smtClean="0"/>
              <a:t>Fracture uneven</a:t>
            </a:r>
          </a:p>
          <a:p>
            <a:r>
              <a:rPr lang="en-US" dirty="0" smtClean="0"/>
              <a:t>Color Black silvery </a:t>
            </a:r>
          </a:p>
          <a:p>
            <a:r>
              <a:rPr lang="en-US" dirty="0" smtClean="0"/>
              <a:t>Used in pencils</a:t>
            </a:r>
            <a:endParaRPr lang="en-US" dirty="0"/>
          </a:p>
        </p:txBody>
      </p:sp>
      <p:pic>
        <p:nvPicPr>
          <p:cNvPr id="5" name="Picture 4" descr="images-3.jpg"/>
          <p:cNvPicPr>
            <a:picLocks noChangeAspect="1"/>
          </p:cNvPicPr>
          <p:nvPr/>
        </p:nvPicPr>
        <p:blipFill>
          <a:blip r:embed="rId2"/>
          <a:stretch>
            <a:fillRect/>
          </a:stretch>
        </p:blipFill>
        <p:spPr>
          <a:xfrm>
            <a:off x="2916346" y="1417638"/>
            <a:ext cx="3150402" cy="23685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to="" calcmode="lin" valueType="num">
                                      <p:cBhvr>
                                        <p:cTn id="7" dur="1" fill="hold"/>
                                        <p:tgtEl>
                                          <p:spTgt spid="5"/>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to="" calcmode="lin" valueType="num">
                                      <p:cBhvr>
                                        <p:cTn id="12" dur="1" fill="hold"/>
                                        <p:tgtEl>
                                          <p:spTgt spid="3"/>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to="" calcmode="lin" valueType="num">
                                      <p:cBhvr>
                                        <p:cTn id="1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Limestone</a:t>
            </a:r>
            <a:endParaRPr lang="en-US" dirty="0"/>
          </a:p>
        </p:txBody>
      </p:sp>
      <p:sp>
        <p:nvSpPr>
          <p:cNvPr id="3" name="TextBox 2"/>
          <p:cNvSpPr txBox="1"/>
          <p:nvPr/>
        </p:nvSpPr>
        <p:spPr>
          <a:xfrm>
            <a:off x="3793496" y="3771036"/>
            <a:ext cx="1861808" cy="1754327"/>
          </a:xfrm>
          <a:prstGeom prst="rect">
            <a:avLst/>
          </a:prstGeom>
          <a:noFill/>
        </p:spPr>
        <p:txBody>
          <a:bodyPr wrap="none" rtlCol="0">
            <a:spAutoFit/>
          </a:bodyPr>
          <a:lstStyle/>
          <a:p>
            <a:r>
              <a:rPr lang="en-US" dirty="0" err="1" smtClean="0"/>
              <a:t>Mohs</a:t>
            </a:r>
            <a:r>
              <a:rPr lang="en-US" dirty="0" smtClean="0"/>
              <a:t> 4</a:t>
            </a:r>
          </a:p>
          <a:p>
            <a:r>
              <a:rPr lang="en-US" dirty="0" smtClean="0"/>
              <a:t>Sedimentary</a:t>
            </a:r>
          </a:p>
          <a:p>
            <a:r>
              <a:rPr lang="en-US" dirty="0" smtClean="0"/>
              <a:t>White gray yellow</a:t>
            </a:r>
          </a:p>
          <a:p>
            <a:r>
              <a:rPr lang="en-US" dirty="0" smtClean="0"/>
              <a:t>Fossils/shells</a:t>
            </a:r>
          </a:p>
          <a:p>
            <a:r>
              <a:rPr lang="en-US" dirty="0" smtClean="0"/>
              <a:t>Reacts</a:t>
            </a:r>
          </a:p>
          <a:p>
            <a:endParaRPr lang="en-US" dirty="0"/>
          </a:p>
        </p:txBody>
      </p:sp>
      <p:pic>
        <p:nvPicPr>
          <p:cNvPr id="4" name="Picture 3" descr="images-4.jpg"/>
          <p:cNvPicPr>
            <a:picLocks noChangeAspect="1"/>
          </p:cNvPicPr>
          <p:nvPr/>
        </p:nvPicPr>
        <p:blipFill>
          <a:blip r:embed="rId2"/>
          <a:stretch>
            <a:fillRect/>
          </a:stretch>
        </p:blipFill>
        <p:spPr>
          <a:xfrm>
            <a:off x="3200400" y="1417638"/>
            <a:ext cx="2729476" cy="195262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to="" calcmode="lin" valueType="num">
                                      <p:cBhvr>
                                        <p:cTn id="12" dur="1" fill="hold"/>
                                        <p:tgtEl>
                                          <p:spTgt spid="3"/>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to="" calcmode="lin" valueType="num">
                                      <p:cBhvr>
                                        <p:cTn id="1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Marble</a:t>
            </a:r>
            <a:endParaRPr lang="en-US" dirty="0"/>
          </a:p>
        </p:txBody>
      </p:sp>
      <p:sp>
        <p:nvSpPr>
          <p:cNvPr id="3" name="TextBox 2"/>
          <p:cNvSpPr txBox="1"/>
          <p:nvPr/>
        </p:nvSpPr>
        <p:spPr>
          <a:xfrm>
            <a:off x="3515874" y="3657600"/>
            <a:ext cx="2752000" cy="1477328"/>
          </a:xfrm>
          <a:prstGeom prst="rect">
            <a:avLst/>
          </a:prstGeom>
          <a:noFill/>
        </p:spPr>
        <p:txBody>
          <a:bodyPr wrap="none" rtlCol="0">
            <a:spAutoFit/>
          </a:bodyPr>
          <a:lstStyle/>
          <a:p>
            <a:r>
              <a:rPr lang="en-US" dirty="0" err="1" smtClean="0"/>
              <a:t>Mohs</a:t>
            </a:r>
            <a:r>
              <a:rPr lang="en-US" dirty="0" smtClean="0"/>
              <a:t> 4-5</a:t>
            </a:r>
          </a:p>
          <a:p>
            <a:r>
              <a:rPr lang="en-US" dirty="0" smtClean="0"/>
              <a:t>Metamorphic</a:t>
            </a:r>
          </a:p>
          <a:p>
            <a:r>
              <a:rPr lang="en-US" dirty="0" smtClean="0"/>
              <a:t>Color many different</a:t>
            </a:r>
          </a:p>
          <a:p>
            <a:r>
              <a:rPr lang="en-US" dirty="0" smtClean="0"/>
              <a:t>Shiny crystallized limestone </a:t>
            </a:r>
          </a:p>
          <a:p>
            <a:endParaRPr lang="en-US" dirty="0"/>
          </a:p>
        </p:txBody>
      </p:sp>
      <p:pic>
        <p:nvPicPr>
          <p:cNvPr id="4" name="Picture 3" descr="images-3.jpg"/>
          <p:cNvPicPr>
            <a:picLocks noChangeAspect="1"/>
          </p:cNvPicPr>
          <p:nvPr/>
        </p:nvPicPr>
        <p:blipFill>
          <a:blip r:embed="rId2"/>
          <a:stretch>
            <a:fillRect/>
          </a:stretch>
        </p:blipFill>
        <p:spPr>
          <a:xfrm>
            <a:off x="3200400" y="1417638"/>
            <a:ext cx="2434991" cy="205263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to="" calcmode="lin" valueType="num">
                                      <p:cBhvr>
                                        <p:cTn id="12" dur="1" fill="hold"/>
                                        <p:tgtEl>
                                          <p:spTgt spid="3"/>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to="" calcmode="lin" valueType="num">
                                      <p:cBhvr>
                                        <p:cTn id="1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Hematite</a:t>
            </a:r>
            <a:endParaRPr lang="en-US" dirty="0"/>
          </a:p>
        </p:txBody>
      </p:sp>
      <p:sp>
        <p:nvSpPr>
          <p:cNvPr id="3" name="TextBox 2"/>
          <p:cNvSpPr txBox="1"/>
          <p:nvPr/>
        </p:nvSpPr>
        <p:spPr>
          <a:xfrm>
            <a:off x="3733800" y="3733800"/>
            <a:ext cx="2221694" cy="2308324"/>
          </a:xfrm>
          <a:prstGeom prst="rect">
            <a:avLst/>
          </a:prstGeom>
          <a:noFill/>
        </p:spPr>
        <p:txBody>
          <a:bodyPr wrap="none" rtlCol="0">
            <a:spAutoFit/>
          </a:bodyPr>
          <a:lstStyle/>
          <a:p>
            <a:r>
              <a:rPr lang="en-US" dirty="0" err="1" smtClean="0"/>
              <a:t>Mohs</a:t>
            </a:r>
            <a:r>
              <a:rPr lang="en-US" dirty="0" smtClean="0"/>
              <a:t> 5-6</a:t>
            </a:r>
          </a:p>
          <a:p>
            <a:r>
              <a:rPr lang="en-US" dirty="0" smtClean="0"/>
              <a:t>Mineral</a:t>
            </a:r>
          </a:p>
          <a:p>
            <a:r>
              <a:rPr lang="en-US" dirty="0" smtClean="0"/>
              <a:t>Cleavage None</a:t>
            </a:r>
          </a:p>
          <a:p>
            <a:r>
              <a:rPr lang="en-US" dirty="0" smtClean="0"/>
              <a:t>Fracture uneven</a:t>
            </a:r>
          </a:p>
          <a:p>
            <a:r>
              <a:rPr lang="en-US" dirty="0" smtClean="0"/>
              <a:t>Color steel/ gray</a:t>
            </a:r>
          </a:p>
          <a:p>
            <a:r>
              <a:rPr lang="en-US" dirty="0" err="1" smtClean="0"/>
              <a:t>Nonreact</a:t>
            </a:r>
            <a:endParaRPr lang="en-US" dirty="0" smtClean="0"/>
          </a:p>
          <a:p>
            <a:r>
              <a:rPr lang="en-US" dirty="0" smtClean="0"/>
              <a:t>Magnetic</a:t>
            </a:r>
          </a:p>
          <a:p>
            <a:r>
              <a:rPr lang="en-US" dirty="0" smtClean="0"/>
              <a:t>Streak reddish/brown</a:t>
            </a:r>
            <a:endParaRPr lang="en-US" dirty="0"/>
          </a:p>
        </p:txBody>
      </p:sp>
      <p:pic>
        <p:nvPicPr>
          <p:cNvPr id="4" name="Picture 3" descr="images-4.jpg"/>
          <p:cNvPicPr>
            <a:picLocks noChangeAspect="1"/>
          </p:cNvPicPr>
          <p:nvPr/>
        </p:nvPicPr>
        <p:blipFill>
          <a:blip r:embed="rId2"/>
          <a:stretch>
            <a:fillRect/>
          </a:stretch>
        </p:blipFill>
        <p:spPr>
          <a:xfrm>
            <a:off x="3505200" y="1417638"/>
            <a:ext cx="2904279" cy="220821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to="" calcmode="lin" valueType="num">
                                      <p:cBhvr>
                                        <p:cTn id="12" dur="1" fill="hold"/>
                                        <p:tgtEl>
                                          <p:spTgt spid="3"/>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to="" calcmode="lin" valueType="num">
                                      <p:cBhvr>
                                        <p:cTn id="1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Geyser</a:t>
            </a:r>
            <a:endParaRPr lang="en-US" dirty="0"/>
          </a:p>
        </p:txBody>
      </p:sp>
      <p:sp>
        <p:nvSpPr>
          <p:cNvPr id="3" name="TextBox 2"/>
          <p:cNvSpPr txBox="1"/>
          <p:nvPr/>
        </p:nvSpPr>
        <p:spPr>
          <a:xfrm>
            <a:off x="762000" y="5486400"/>
            <a:ext cx="7857139" cy="646331"/>
          </a:xfrm>
          <a:prstGeom prst="rect">
            <a:avLst/>
          </a:prstGeom>
          <a:noFill/>
        </p:spPr>
        <p:txBody>
          <a:bodyPr wrap="none" rtlCol="0">
            <a:spAutoFit/>
          </a:bodyPr>
          <a:lstStyle/>
          <a:p>
            <a:r>
              <a:rPr lang="en-US" dirty="0" smtClean="0"/>
              <a:t>Part of the water bursts into steam, and the change in pressure causes other parts</a:t>
            </a:r>
          </a:p>
          <a:p>
            <a:r>
              <a:rPr lang="en-US" dirty="0" smtClean="0"/>
              <a:t>Of the network to do the same</a:t>
            </a:r>
            <a:endParaRPr lang="en-US" dirty="0"/>
          </a:p>
        </p:txBody>
      </p:sp>
      <p:pic>
        <p:nvPicPr>
          <p:cNvPr id="4" name="Picture 3" descr="images-4.jpg"/>
          <p:cNvPicPr>
            <a:picLocks noChangeAspect="1"/>
          </p:cNvPicPr>
          <p:nvPr/>
        </p:nvPicPr>
        <p:blipFill>
          <a:blip r:embed="rId2"/>
          <a:stretch>
            <a:fillRect/>
          </a:stretch>
        </p:blipFill>
        <p:spPr>
          <a:xfrm>
            <a:off x="1090612" y="2281238"/>
            <a:ext cx="2185987" cy="2274848"/>
          </a:xfrm>
          <a:prstGeom prst="rect">
            <a:avLst/>
          </a:prstGeom>
        </p:spPr>
      </p:pic>
      <p:pic>
        <p:nvPicPr>
          <p:cNvPr id="5" name="Picture 4" descr="images-2.jpg"/>
          <p:cNvPicPr>
            <a:picLocks noChangeAspect="1"/>
          </p:cNvPicPr>
          <p:nvPr/>
        </p:nvPicPr>
        <p:blipFill>
          <a:blip r:embed="rId3"/>
          <a:stretch>
            <a:fillRect/>
          </a:stretch>
        </p:blipFill>
        <p:spPr>
          <a:xfrm>
            <a:off x="4876800" y="2281238"/>
            <a:ext cx="2362200" cy="277396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to="" calcmode="lin" valueType="num">
                                      <p:cBhvr>
                                        <p:cTn id="12" dur="1" fill="hold"/>
                                        <p:tgtEl>
                                          <p:spTgt spid="5"/>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to="" calcmode="lin" valueType="num">
                                      <p:cBhvr>
                                        <p:cTn id="17" dur="1" fill="hold"/>
                                        <p:tgtEl>
                                          <p:spTgt spid="3"/>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 to="" calcmode="lin" valueType="num">
                                      <p:cBhvr>
                                        <p:cTn id="22"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Halite</a:t>
            </a:r>
            <a:endParaRPr lang="en-US" dirty="0"/>
          </a:p>
        </p:txBody>
      </p:sp>
      <p:sp>
        <p:nvSpPr>
          <p:cNvPr id="3" name="TextBox 2"/>
          <p:cNvSpPr txBox="1"/>
          <p:nvPr/>
        </p:nvSpPr>
        <p:spPr>
          <a:xfrm>
            <a:off x="3201310" y="3886200"/>
            <a:ext cx="2256748" cy="2308324"/>
          </a:xfrm>
          <a:prstGeom prst="rect">
            <a:avLst/>
          </a:prstGeom>
          <a:noFill/>
        </p:spPr>
        <p:txBody>
          <a:bodyPr wrap="none" rtlCol="0">
            <a:spAutoFit/>
          </a:bodyPr>
          <a:lstStyle/>
          <a:p>
            <a:r>
              <a:rPr lang="en-US" dirty="0" err="1" smtClean="0"/>
              <a:t>Mohs</a:t>
            </a:r>
            <a:r>
              <a:rPr lang="en-US" dirty="0" smtClean="0"/>
              <a:t> 2-2.5</a:t>
            </a:r>
          </a:p>
          <a:p>
            <a:r>
              <a:rPr lang="en-US" dirty="0" smtClean="0"/>
              <a:t>Mineral</a:t>
            </a:r>
          </a:p>
          <a:p>
            <a:r>
              <a:rPr lang="en-US" dirty="0" smtClean="0"/>
              <a:t>Cleavage 3 Directional</a:t>
            </a:r>
          </a:p>
          <a:p>
            <a:r>
              <a:rPr lang="en-US" dirty="0" smtClean="0"/>
              <a:t>Fracture uneven</a:t>
            </a:r>
          </a:p>
          <a:p>
            <a:r>
              <a:rPr lang="en-US" dirty="0" smtClean="0"/>
              <a:t>Color clear/white</a:t>
            </a:r>
          </a:p>
          <a:p>
            <a:r>
              <a:rPr lang="en-US" dirty="0" smtClean="0"/>
              <a:t>Cube shaped</a:t>
            </a:r>
          </a:p>
          <a:p>
            <a:r>
              <a:rPr lang="en-US" dirty="0" err="1" smtClean="0"/>
              <a:t>Nonreact</a:t>
            </a:r>
            <a:endParaRPr lang="en-US" dirty="0" smtClean="0"/>
          </a:p>
          <a:p>
            <a:r>
              <a:rPr lang="en-US" dirty="0" smtClean="0"/>
              <a:t>Streak white</a:t>
            </a:r>
            <a:endParaRPr lang="en-US" dirty="0"/>
          </a:p>
        </p:txBody>
      </p:sp>
      <p:pic>
        <p:nvPicPr>
          <p:cNvPr id="4" name="Picture 3" descr="images-3.jpg"/>
          <p:cNvPicPr>
            <a:picLocks noChangeAspect="1"/>
          </p:cNvPicPr>
          <p:nvPr/>
        </p:nvPicPr>
        <p:blipFill>
          <a:blip r:embed="rId2"/>
          <a:stretch>
            <a:fillRect/>
          </a:stretch>
        </p:blipFill>
        <p:spPr>
          <a:xfrm>
            <a:off x="3201310" y="1417638"/>
            <a:ext cx="2560638" cy="240477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to="" calcmode="lin" valueType="num">
                                      <p:cBhvr>
                                        <p:cTn id="12" dur="1" fill="hold"/>
                                        <p:tgtEl>
                                          <p:spTgt spid="3"/>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to="" calcmode="lin" valueType="num">
                                      <p:cBhvr>
                                        <p:cTn id="1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Mica</a:t>
            </a:r>
            <a:endParaRPr lang="en-US" dirty="0"/>
          </a:p>
        </p:txBody>
      </p:sp>
      <p:sp>
        <p:nvSpPr>
          <p:cNvPr id="3" name="TextBox 2"/>
          <p:cNvSpPr txBox="1"/>
          <p:nvPr/>
        </p:nvSpPr>
        <p:spPr>
          <a:xfrm>
            <a:off x="3702693" y="3581400"/>
            <a:ext cx="1738614" cy="2031325"/>
          </a:xfrm>
          <a:prstGeom prst="rect">
            <a:avLst/>
          </a:prstGeom>
          <a:noFill/>
        </p:spPr>
        <p:txBody>
          <a:bodyPr wrap="none" rtlCol="0">
            <a:spAutoFit/>
          </a:bodyPr>
          <a:lstStyle/>
          <a:p>
            <a:r>
              <a:rPr lang="en-US" dirty="0" err="1" smtClean="0"/>
              <a:t>Mohs</a:t>
            </a:r>
            <a:r>
              <a:rPr lang="en-US" dirty="0" smtClean="0"/>
              <a:t> 2.5-3.0</a:t>
            </a:r>
          </a:p>
          <a:p>
            <a:r>
              <a:rPr lang="en-US" dirty="0" smtClean="0"/>
              <a:t>Mineral</a:t>
            </a:r>
          </a:p>
          <a:p>
            <a:r>
              <a:rPr lang="en-US" dirty="0" smtClean="0"/>
              <a:t>Cleavage perfect</a:t>
            </a:r>
          </a:p>
          <a:p>
            <a:r>
              <a:rPr lang="en-US" dirty="0" smtClean="0"/>
              <a:t>Fracture even</a:t>
            </a:r>
          </a:p>
          <a:p>
            <a:r>
              <a:rPr lang="en-US" dirty="0" smtClean="0"/>
              <a:t>Color Brown</a:t>
            </a:r>
          </a:p>
          <a:p>
            <a:r>
              <a:rPr lang="en-US" dirty="0" smtClean="0"/>
              <a:t>No bumps</a:t>
            </a:r>
          </a:p>
          <a:p>
            <a:r>
              <a:rPr lang="en-US" dirty="0" smtClean="0"/>
              <a:t>Shiny</a:t>
            </a:r>
            <a:endParaRPr lang="en-US" dirty="0"/>
          </a:p>
        </p:txBody>
      </p:sp>
      <p:pic>
        <p:nvPicPr>
          <p:cNvPr id="4" name="Picture 3" descr="images-4.jpg"/>
          <p:cNvPicPr>
            <a:picLocks noChangeAspect="1"/>
          </p:cNvPicPr>
          <p:nvPr/>
        </p:nvPicPr>
        <p:blipFill>
          <a:blip r:embed="rId2"/>
          <a:stretch>
            <a:fillRect/>
          </a:stretch>
        </p:blipFill>
        <p:spPr>
          <a:xfrm>
            <a:off x="3352800" y="1330324"/>
            <a:ext cx="2993698" cy="22510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to="" calcmode="lin" valueType="num">
                                      <p:cBhvr>
                                        <p:cTn id="12" dur="1" fill="hold"/>
                                        <p:tgtEl>
                                          <p:spTgt spid="3"/>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to="" calcmode="lin" valueType="num">
                                      <p:cBhvr>
                                        <p:cTn id="1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Obsidian</a:t>
            </a:r>
            <a:endParaRPr lang="en-US" dirty="0"/>
          </a:p>
        </p:txBody>
      </p:sp>
      <p:sp>
        <p:nvSpPr>
          <p:cNvPr id="3" name="TextBox 2"/>
          <p:cNvSpPr txBox="1"/>
          <p:nvPr/>
        </p:nvSpPr>
        <p:spPr>
          <a:xfrm>
            <a:off x="4343400" y="4038600"/>
            <a:ext cx="1637174" cy="1754327"/>
          </a:xfrm>
          <a:prstGeom prst="rect">
            <a:avLst/>
          </a:prstGeom>
          <a:noFill/>
        </p:spPr>
        <p:txBody>
          <a:bodyPr wrap="none" rtlCol="0">
            <a:spAutoFit/>
          </a:bodyPr>
          <a:lstStyle/>
          <a:p>
            <a:r>
              <a:rPr lang="en-US" dirty="0" err="1" smtClean="0"/>
              <a:t>Mohs</a:t>
            </a:r>
            <a:r>
              <a:rPr lang="en-US" dirty="0" smtClean="0"/>
              <a:t> 5.5</a:t>
            </a:r>
          </a:p>
          <a:p>
            <a:r>
              <a:rPr lang="en-US" dirty="0" smtClean="0"/>
              <a:t>Igneous</a:t>
            </a:r>
          </a:p>
          <a:p>
            <a:r>
              <a:rPr lang="en-US" dirty="0" smtClean="0"/>
              <a:t>Cleavage none</a:t>
            </a:r>
          </a:p>
          <a:p>
            <a:r>
              <a:rPr lang="en-US" dirty="0" smtClean="0"/>
              <a:t>Fracture jagged</a:t>
            </a:r>
          </a:p>
          <a:p>
            <a:r>
              <a:rPr lang="en-US" dirty="0" smtClean="0"/>
              <a:t>Dark /Black </a:t>
            </a:r>
          </a:p>
          <a:p>
            <a:r>
              <a:rPr lang="en-US" dirty="0" smtClean="0"/>
              <a:t>Glass Like</a:t>
            </a:r>
            <a:endParaRPr lang="en-US" dirty="0"/>
          </a:p>
        </p:txBody>
      </p:sp>
      <p:pic>
        <p:nvPicPr>
          <p:cNvPr id="4" name="Picture 3" descr="images-3.jpg"/>
          <p:cNvPicPr>
            <a:picLocks noChangeAspect="1"/>
          </p:cNvPicPr>
          <p:nvPr/>
        </p:nvPicPr>
        <p:blipFill>
          <a:blip r:embed="rId2"/>
          <a:stretch>
            <a:fillRect/>
          </a:stretch>
        </p:blipFill>
        <p:spPr>
          <a:xfrm>
            <a:off x="2925415" y="1417638"/>
            <a:ext cx="3055159" cy="229711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to="" calcmode="lin" valueType="num">
                                      <p:cBhvr>
                                        <p:cTn id="12" dur="1" fill="hold"/>
                                        <p:tgtEl>
                                          <p:spTgt spid="3"/>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to="" calcmode="lin" valueType="num">
                                      <p:cBhvr>
                                        <p:cTn id="1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Pumice</a:t>
            </a:r>
            <a:endParaRPr lang="en-US" dirty="0"/>
          </a:p>
        </p:txBody>
      </p:sp>
      <p:sp>
        <p:nvSpPr>
          <p:cNvPr id="3" name="TextBox 2"/>
          <p:cNvSpPr txBox="1"/>
          <p:nvPr/>
        </p:nvSpPr>
        <p:spPr>
          <a:xfrm>
            <a:off x="3344741" y="3962400"/>
            <a:ext cx="2454518" cy="1477328"/>
          </a:xfrm>
          <a:prstGeom prst="rect">
            <a:avLst/>
          </a:prstGeom>
          <a:noFill/>
        </p:spPr>
        <p:txBody>
          <a:bodyPr wrap="none" rtlCol="0">
            <a:spAutoFit/>
          </a:bodyPr>
          <a:lstStyle/>
          <a:p>
            <a:r>
              <a:rPr lang="en-US" dirty="0" err="1" smtClean="0"/>
              <a:t>Mohs</a:t>
            </a:r>
            <a:r>
              <a:rPr lang="en-US" dirty="0" smtClean="0"/>
              <a:t> 6</a:t>
            </a:r>
          </a:p>
          <a:p>
            <a:r>
              <a:rPr lang="en-US" dirty="0" smtClean="0"/>
              <a:t>Igneous</a:t>
            </a:r>
          </a:p>
          <a:p>
            <a:r>
              <a:rPr lang="en-US" dirty="0" smtClean="0"/>
              <a:t>Color Tan/Brown</a:t>
            </a:r>
          </a:p>
          <a:p>
            <a:r>
              <a:rPr lang="en-US" dirty="0" smtClean="0"/>
              <a:t>Light weight many holes</a:t>
            </a:r>
          </a:p>
          <a:p>
            <a:r>
              <a:rPr lang="en-US" dirty="0" smtClean="0"/>
              <a:t>Floats on water</a:t>
            </a:r>
            <a:endParaRPr lang="en-US" dirty="0"/>
          </a:p>
        </p:txBody>
      </p:sp>
      <p:pic>
        <p:nvPicPr>
          <p:cNvPr id="4" name="Picture 3" descr="images-4.jpg"/>
          <p:cNvPicPr>
            <a:picLocks noChangeAspect="1"/>
          </p:cNvPicPr>
          <p:nvPr/>
        </p:nvPicPr>
        <p:blipFill>
          <a:blip r:embed="rId2"/>
          <a:stretch>
            <a:fillRect/>
          </a:stretch>
        </p:blipFill>
        <p:spPr>
          <a:xfrm>
            <a:off x="2971800" y="1417637"/>
            <a:ext cx="2827459" cy="259876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to="" calcmode="lin" valueType="num">
                                      <p:cBhvr>
                                        <p:cTn id="12" dur="1" fill="hold"/>
                                        <p:tgtEl>
                                          <p:spTgt spid="3"/>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to="" calcmode="lin" valueType="num">
                                      <p:cBhvr>
                                        <p:cTn id="1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Pyrite</a:t>
            </a:r>
            <a:endParaRPr lang="en-US" dirty="0"/>
          </a:p>
        </p:txBody>
      </p:sp>
      <p:sp>
        <p:nvSpPr>
          <p:cNvPr id="3" name="TextBox 2"/>
          <p:cNvSpPr txBox="1"/>
          <p:nvPr/>
        </p:nvSpPr>
        <p:spPr>
          <a:xfrm>
            <a:off x="3607332" y="3833336"/>
            <a:ext cx="1776936" cy="1477328"/>
          </a:xfrm>
          <a:prstGeom prst="rect">
            <a:avLst/>
          </a:prstGeom>
          <a:noFill/>
        </p:spPr>
        <p:txBody>
          <a:bodyPr wrap="none" rtlCol="0">
            <a:spAutoFit/>
          </a:bodyPr>
          <a:lstStyle/>
          <a:p>
            <a:r>
              <a:rPr lang="en-US" dirty="0" err="1" smtClean="0"/>
              <a:t>Mohs</a:t>
            </a:r>
            <a:r>
              <a:rPr lang="en-US" dirty="0" smtClean="0"/>
              <a:t> 6-6.5</a:t>
            </a:r>
          </a:p>
          <a:p>
            <a:r>
              <a:rPr lang="en-US" dirty="0" smtClean="0"/>
              <a:t>Mineral</a:t>
            </a:r>
          </a:p>
          <a:p>
            <a:r>
              <a:rPr lang="en-US" dirty="0" smtClean="0"/>
              <a:t>Fracture cubed</a:t>
            </a:r>
          </a:p>
          <a:p>
            <a:r>
              <a:rPr lang="en-US" dirty="0" smtClean="0"/>
              <a:t>Color Gold/Silver</a:t>
            </a:r>
          </a:p>
          <a:p>
            <a:endParaRPr lang="en-US" dirty="0"/>
          </a:p>
        </p:txBody>
      </p:sp>
      <p:pic>
        <p:nvPicPr>
          <p:cNvPr id="4" name="Picture 3" descr="images-4.jpg"/>
          <p:cNvPicPr>
            <a:picLocks noChangeAspect="1"/>
          </p:cNvPicPr>
          <p:nvPr/>
        </p:nvPicPr>
        <p:blipFill>
          <a:blip r:embed="rId2"/>
          <a:stretch>
            <a:fillRect/>
          </a:stretch>
        </p:blipFill>
        <p:spPr>
          <a:xfrm>
            <a:off x="1604962" y="1616075"/>
            <a:ext cx="2712605" cy="2217260"/>
          </a:xfrm>
          <a:prstGeom prst="rect">
            <a:avLst/>
          </a:prstGeom>
        </p:spPr>
      </p:pic>
      <p:pic>
        <p:nvPicPr>
          <p:cNvPr id="5" name="Picture 4" descr="images-3.jpg"/>
          <p:cNvPicPr>
            <a:picLocks noChangeAspect="1"/>
          </p:cNvPicPr>
          <p:nvPr/>
        </p:nvPicPr>
        <p:blipFill>
          <a:blip r:embed="rId3"/>
          <a:stretch>
            <a:fillRect/>
          </a:stretch>
        </p:blipFill>
        <p:spPr>
          <a:xfrm>
            <a:off x="5100637" y="1597024"/>
            <a:ext cx="2974063" cy="223631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to="" calcmode="lin" valueType="num">
                                      <p:cBhvr>
                                        <p:cTn id="12" dur="1" fill="hold"/>
                                        <p:tgtEl>
                                          <p:spTgt spid="5"/>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to="" calcmode="lin" valueType="num">
                                      <p:cBhvr>
                                        <p:cTn id="17" dur="1" fill="hold"/>
                                        <p:tgtEl>
                                          <p:spTgt spid="3"/>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 to="" calcmode="lin" valueType="num">
                                      <p:cBhvr>
                                        <p:cTn id="22"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Quartz</a:t>
            </a:r>
            <a:endParaRPr lang="en-US" dirty="0"/>
          </a:p>
        </p:txBody>
      </p:sp>
      <p:sp>
        <p:nvSpPr>
          <p:cNvPr id="3" name="TextBox 2"/>
          <p:cNvSpPr txBox="1"/>
          <p:nvPr/>
        </p:nvSpPr>
        <p:spPr>
          <a:xfrm>
            <a:off x="3874183" y="3733800"/>
            <a:ext cx="1395634" cy="1754327"/>
          </a:xfrm>
          <a:prstGeom prst="rect">
            <a:avLst/>
          </a:prstGeom>
          <a:noFill/>
        </p:spPr>
        <p:txBody>
          <a:bodyPr wrap="none" rtlCol="0">
            <a:spAutoFit/>
          </a:bodyPr>
          <a:lstStyle/>
          <a:p>
            <a:r>
              <a:rPr lang="en-US" dirty="0" smtClean="0"/>
              <a:t>Mohs 7</a:t>
            </a:r>
          </a:p>
          <a:p>
            <a:r>
              <a:rPr lang="en-US" dirty="0" smtClean="0"/>
              <a:t>Mineral</a:t>
            </a:r>
          </a:p>
          <a:p>
            <a:r>
              <a:rPr lang="en-US" dirty="0" smtClean="0"/>
              <a:t>Color Milky</a:t>
            </a:r>
          </a:p>
          <a:p>
            <a:r>
              <a:rPr lang="en-US" dirty="0" smtClean="0"/>
              <a:t>Etched faces</a:t>
            </a:r>
          </a:p>
          <a:p>
            <a:r>
              <a:rPr lang="en-US" dirty="0" smtClean="0"/>
              <a:t>Crystals</a:t>
            </a:r>
          </a:p>
          <a:p>
            <a:r>
              <a:rPr lang="en-US" dirty="0" smtClean="0"/>
              <a:t>Streak White </a:t>
            </a:r>
            <a:endParaRPr lang="en-US" dirty="0"/>
          </a:p>
        </p:txBody>
      </p:sp>
      <p:pic>
        <p:nvPicPr>
          <p:cNvPr id="4" name="Picture 3" descr="images-3.jpg"/>
          <p:cNvPicPr>
            <a:picLocks noChangeAspect="1"/>
          </p:cNvPicPr>
          <p:nvPr/>
        </p:nvPicPr>
        <p:blipFill>
          <a:blip r:embed="rId2"/>
          <a:stretch>
            <a:fillRect/>
          </a:stretch>
        </p:blipFill>
        <p:spPr>
          <a:xfrm>
            <a:off x="1574799" y="1585913"/>
            <a:ext cx="2002267" cy="2147886"/>
          </a:xfrm>
          <a:prstGeom prst="rect">
            <a:avLst/>
          </a:prstGeom>
        </p:spPr>
      </p:pic>
      <p:pic>
        <p:nvPicPr>
          <p:cNvPr id="5" name="Picture 4" descr="images-4.jpg"/>
          <p:cNvPicPr>
            <a:picLocks noChangeAspect="1"/>
          </p:cNvPicPr>
          <p:nvPr/>
        </p:nvPicPr>
        <p:blipFill>
          <a:blip r:embed="rId3"/>
          <a:stretch>
            <a:fillRect/>
          </a:stretch>
        </p:blipFill>
        <p:spPr>
          <a:xfrm>
            <a:off x="5269817" y="1687512"/>
            <a:ext cx="2734584" cy="204628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to="" calcmode="lin" valueType="num">
                                      <p:cBhvr>
                                        <p:cTn id="12" dur="1" fill="hold"/>
                                        <p:tgtEl>
                                          <p:spTgt spid="5"/>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to="" calcmode="lin" valueType="num">
                                      <p:cBhvr>
                                        <p:cTn id="17" dur="1" fill="hold"/>
                                        <p:tgtEl>
                                          <p:spTgt spid="3"/>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 to="" calcmode="lin" valueType="num">
                                      <p:cBhvr>
                                        <p:cTn id="22"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Quartzite</a:t>
            </a:r>
            <a:endParaRPr lang="en-US" dirty="0"/>
          </a:p>
        </p:txBody>
      </p:sp>
      <p:sp>
        <p:nvSpPr>
          <p:cNvPr id="5" name="TextBox 4"/>
          <p:cNvSpPr txBox="1"/>
          <p:nvPr/>
        </p:nvSpPr>
        <p:spPr>
          <a:xfrm>
            <a:off x="3505200" y="4267200"/>
            <a:ext cx="2492990" cy="923330"/>
          </a:xfrm>
          <a:prstGeom prst="rect">
            <a:avLst/>
          </a:prstGeom>
          <a:noFill/>
        </p:spPr>
        <p:txBody>
          <a:bodyPr wrap="none" rtlCol="0">
            <a:spAutoFit/>
          </a:bodyPr>
          <a:lstStyle/>
          <a:p>
            <a:r>
              <a:rPr lang="en-US" dirty="0" err="1" smtClean="0"/>
              <a:t>Mohs</a:t>
            </a:r>
            <a:r>
              <a:rPr lang="en-US" dirty="0" smtClean="0"/>
              <a:t> 7</a:t>
            </a:r>
          </a:p>
          <a:p>
            <a:r>
              <a:rPr lang="en-US" dirty="0" smtClean="0"/>
              <a:t>Metamorphic</a:t>
            </a:r>
          </a:p>
          <a:p>
            <a:r>
              <a:rPr lang="en-US" dirty="0" smtClean="0"/>
              <a:t>Feels like grinds of sand</a:t>
            </a:r>
          </a:p>
        </p:txBody>
      </p:sp>
      <p:pic>
        <p:nvPicPr>
          <p:cNvPr id="6" name="Picture 5" descr="images-3.jpg"/>
          <p:cNvPicPr>
            <a:picLocks noChangeAspect="1"/>
          </p:cNvPicPr>
          <p:nvPr/>
        </p:nvPicPr>
        <p:blipFill>
          <a:blip r:embed="rId2"/>
          <a:stretch>
            <a:fillRect/>
          </a:stretch>
        </p:blipFill>
        <p:spPr>
          <a:xfrm>
            <a:off x="3200400" y="1822450"/>
            <a:ext cx="3251518" cy="24447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to="" calcmode="lin" valueType="num">
                                      <p:cBhvr>
                                        <p:cTn id="7" dur="1" fill="hold"/>
                                        <p:tgtEl>
                                          <p:spTgt spid="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to="" calcmode="lin" valueType="num">
                                      <p:cBhvr>
                                        <p:cTn id="12" dur="1" fill="hold"/>
                                        <p:tgtEl>
                                          <p:spTgt spid="5"/>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to="" calcmode="lin" valueType="num">
                                      <p:cBhvr>
                                        <p:cTn id="1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 Sandstone</a:t>
            </a:r>
            <a:endParaRPr lang="en-US" dirty="0"/>
          </a:p>
        </p:txBody>
      </p:sp>
      <p:sp>
        <p:nvSpPr>
          <p:cNvPr id="3" name="TextBox 2"/>
          <p:cNvSpPr txBox="1"/>
          <p:nvPr/>
        </p:nvSpPr>
        <p:spPr>
          <a:xfrm>
            <a:off x="3733800" y="4311134"/>
            <a:ext cx="2397862" cy="646331"/>
          </a:xfrm>
          <a:prstGeom prst="rect">
            <a:avLst/>
          </a:prstGeom>
          <a:noFill/>
        </p:spPr>
        <p:txBody>
          <a:bodyPr wrap="none" rtlCol="0">
            <a:spAutoFit/>
          </a:bodyPr>
          <a:lstStyle/>
          <a:p>
            <a:r>
              <a:rPr lang="en-US" dirty="0" smtClean="0"/>
              <a:t>Feels like grinds of sand</a:t>
            </a:r>
          </a:p>
          <a:p>
            <a:r>
              <a:rPr lang="en-US" dirty="0" smtClean="0"/>
              <a:t>Color Red</a:t>
            </a:r>
            <a:endParaRPr lang="en-US" dirty="0"/>
          </a:p>
        </p:txBody>
      </p:sp>
      <p:pic>
        <p:nvPicPr>
          <p:cNvPr id="4" name="Picture 3" descr="images-11.jpg"/>
          <p:cNvPicPr>
            <a:picLocks noChangeAspect="1"/>
          </p:cNvPicPr>
          <p:nvPr/>
        </p:nvPicPr>
        <p:blipFill>
          <a:blip r:embed="rId2"/>
          <a:stretch>
            <a:fillRect/>
          </a:stretch>
        </p:blipFill>
        <p:spPr>
          <a:xfrm>
            <a:off x="1269144" y="1892300"/>
            <a:ext cx="2464656" cy="1612900"/>
          </a:xfrm>
          <a:prstGeom prst="rect">
            <a:avLst/>
          </a:prstGeom>
        </p:spPr>
      </p:pic>
      <p:pic>
        <p:nvPicPr>
          <p:cNvPr id="5" name="Picture 4" descr="images-3.jpg"/>
          <p:cNvPicPr>
            <a:picLocks noChangeAspect="1"/>
          </p:cNvPicPr>
          <p:nvPr/>
        </p:nvPicPr>
        <p:blipFill>
          <a:blip r:embed="rId3"/>
          <a:stretch>
            <a:fillRect/>
          </a:stretch>
        </p:blipFill>
        <p:spPr>
          <a:xfrm>
            <a:off x="5287112" y="1892300"/>
            <a:ext cx="2256688" cy="169675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to="" calcmode="lin" valueType="num">
                                      <p:cBhvr>
                                        <p:cTn id="12" dur="1" fill="hold"/>
                                        <p:tgtEl>
                                          <p:spTgt spid="5"/>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to="" calcmode="lin" valueType="num">
                                      <p:cBhvr>
                                        <p:cTn id="17" dur="1" fill="hold"/>
                                        <p:tgtEl>
                                          <p:spTgt spid="3"/>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 to="" calcmode="lin" valueType="num">
                                      <p:cBhvr>
                                        <p:cTn id="22"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Copper</a:t>
            </a:r>
            <a:endParaRPr lang="en-US" dirty="0"/>
          </a:p>
        </p:txBody>
      </p:sp>
      <p:pic>
        <p:nvPicPr>
          <p:cNvPr id="3" name="Picture 2" descr="images-4.jpg"/>
          <p:cNvPicPr>
            <a:picLocks noChangeAspect="1"/>
          </p:cNvPicPr>
          <p:nvPr/>
        </p:nvPicPr>
        <p:blipFill>
          <a:blip r:embed="rId2"/>
          <a:stretch>
            <a:fillRect/>
          </a:stretch>
        </p:blipFill>
        <p:spPr>
          <a:xfrm>
            <a:off x="3124200" y="1720849"/>
            <a:ext cx="2889250" cy="2027135"/>
          </a:xfrm>
          <a:prstGeom prst="rect">
            <a:avLst/>
          </a:prstGeom>
        </p:spPr>
      </p:pic>
      <p:sp>
        <p:nvSpPr>
          <p:cNvPr id="4" name="TextBox 3"/>
          <p:cNvSpPr txBox="1"/>
          <p:nvPr/>
        </p:nvSpPr>
        <p:spPr>
          <a:xfrm>
            <a:off x="3638714" y="4343400"/>
            <a:ext cx="1655546" cy="1754327"/>
          </a:xfrm>
          <a:prstGeom prst="rect">
            <a:avLst/>
          </a:prstGeom>
          <a:noFill/>
        </p:spPr>
        <p:txBody>
          <a:bodyPr wrap="none" rtlCol="0">
            <a:spAutoFit/>
          </a:bodyPr>
          <a:lstStyle/>
          <a:p>
            <a:r>
              <a:rPr lang="en-US" dirty="0" err="1" smtClean="0"/>
              <a:t>Mohns</a:t>
            </a:r>
            <a:r>
              <a:rPr lang="en-US" dirty="0" smtClean="0"/>
              <a:t> 2,5/3.0</a:t>
            </a:r>
          </a:p>
          <a:p>
            <a:r>
              <a:rPr lang="en-US" dirty="0" smtClean="0"/>
              <a:t>Mineral</a:t>
            </a:r>
          </a:p>
          <a:p>
            <a:r>
              <a:rPr lang="en-US" dirty="0" smtClean="0"/>
              <a:t>Fracture Jagged</a:t>
            </a:r>
          </a:p>
          <a:p>
            <a:r>
              <a:rPr lang="en-US" dirty="0" smtClean="0"/>
              <a:t>Color Brown</a:t>
            </a:r>
          </a:p>
          <a:p>
            <a:r>
              <a:rPr lang="en-US" dirty="0" smtClean="0"/>
              <a:t>Reacts</a:t>
            </a:r>
          </a:p>
          <a:p>
            <a:r>
              <a:rPr lang="en-US" dirty="0" smtClean="0"/>
              <a:t>Streak rose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to="" calcmode="lin" valueType="num">
                                      <p:cBhvr>
                                        <p:cTn id="7" dur="1" fill="hold"/>
                                        <p:tgtEl>
                                          <p:spTgt spid="3"/>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to="" calcmode="lin" valueType="num">
                                      <p:cBhvr>
                                        <p:cTn id="1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Scoria</a:t>
            </a:r>
            <a:endParaRPr lang="en-US" dirty="0"/>
          </a:p>
        </p:txBody>
      </p:sp>
      <p:sp>
        <p:nvSpPr>
          <p:cNvPr id="3" name="TextBox 2"/>
          <p:cNvSpPr txBox="1"/>
          <p:nvPr/>
        </p:nvSpPr>
        <p:spPr>
          <a:xfrm>
            <a:off x="3626485" y="4495800"/>
            <a:ext cx="1586229" cy="1200329"/>
          </a:xfrm>
          <a:prstGeom prst="rect">
            <a:avLst/>
          </a:prstGeom>
          <a:noFill/>
        </p:spPr>
        <p:txBody>
          <a:bodyPr wrap="none" rtlCol="0">
            <a:spAutoFit/>
          </a:bodyPr>
          <a:lstStyle/>
          <a:p>
            <a:r>
              <a:rPr lang="en-US" dirty="0" smtClean="0"/>
              <a:t>Igneous</a:t>
            </a:r>
          </a:p>
          <a:p>
            <a:r>
              <a:rPr lang="en-US" dirty="0" smtClean="0"/>
              <a:t>Color Dark</a:t>
            </a:r>
          </a:p>
          <a:p>
            <a:r>
              <a:rPr lang="en-US" dirty="0" smtClean="0"/>
              <a:t>Light Spongy</a:t>
            </a:r>
          </a:p>
          <a:p>
            <a:r>
              <a:rPr lang="en-US" dirty="0" smtClean="0"/>
              <a:t>Large Air Holes</a:t>
            </a:r>
            <a:endParaRPr lang="en-US" dirty="0"/>
          </a:p>
        </p:txBody>
      </p:sp>
      <p:pic>
        <p:nvPicPr>
          <p:cNvPr id="4" name="Picture 3" descr="images-3.jpg"/>
          <p:cNvPicPr>
            <a:picLocks noChangeAspect="1"/>
          </p:cNvPicPr>
          <p:nvPr/>
        </p:nvPicPr>
        <p:blipFill>
          <a:blip r:embed="rId2"/>
          <a:stretch>
            <a:fillRect/>
          </a:stretch>
        </p:blipFill>
        <p:spPr>
          <a:xfrm>
            <a:off x="3144836" y="1600200"/>
            <a:ext cx="3159125" cy="237528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to="" calcmode="lin" valueType="num">
                                      <p:cBhvr>
                                        <p:cTn id="12" dur="1" fill="hold"/>
                                        <p:tgtEl>
                                          <p:spTgt spid="3"/>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to="" calcmode="lin" valueType="num">
                                      <p:cBhvr>
                                        <p:cTn id="1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Geyser</a:t>
            </a:r>
            <a:endParaRPr lang="en-US" dirty="0"/>
          </a:p>
        </p:txBody>
      </p:sp>
      <p:sp>
        <p:nvSpPr>
          <p:cNvPr id="3" name="TextBox 2"/>
          <p:cNvSpPr txBox="1"/>
          <p:nvPr/>
        </p:nvSpPr>
        <p:spPr>
          <a:xfrm>
            <a:off x="762000" y="5486400"/>
            <a:ext cx="7857139" cy="646331"/>
          </a:xfrm>
          <a:prstGeom prst="rect">
            <a:avLst/>
          </a:prstGeom>
          <a:noFill/>
        </p:spPr>
        <p:txBody>
          <a:bodyPr wrap="none" rtlCol="0">
            <a:spAutoFit/>
          </a:bodyPr>
          <a:lstStyle/>
          <a:p>
            <a:r>
              <a:rPr lang="en-US" dirty="0" smtClean="0"/>
              <a:t>Part of the water bursts into steam, and the change in pressure causes other parts</a:t>
            </a:r>
          </a:p>
          <a:p>
            <a:r>
              <a:rPr lang="en-US" dirty="0" smtClean="0"/>
              <a:t>Of the network to do the same</a:t>
            </a:r>
            <a:endParaRPr lang="en-US" dirty="0"/>
          </a:p>
        </p:txBody>
      </p:sp>
      <p:pic>
        <p:nvPicPr>
          <p:cNvPr id="4" name="Picture 3" descr="images-4.jpg"/>
          <p:cNvPicPr>
            <a:picLocks noChangeAspect="1"/>
          </p:cNvPicPr>
          <p:nvPr/>
        </p:nvPicPr>
        <p:blipFill>
          <a:blip r:embed="rId2"/>
          <a:stretch>
            <a:fillRect/>
          </a:stretch>
        </p:blipFill>
        <p:spPr>
          <a:xfrm>
            <a:off x="1090612" y="2281238"/>
            <a:ext cx="2185987" cy="2274848"/>
          </a:xfrm>
          <a:prstGeom prst="rect">
            <a:avLst/>
          </a:prstGeom>
        </p:spPr>
      </p:pic>
      <p:pic>
        <p:nvPicPr>
          <p:cNvPr id="5" name="Picture 4" descr="images-2.jpg"/>
          <p:cNvPicPr>
            <a:picLocks noChangeAspect="1"/>
          </p:cNvPicPr>
          <p:nvPr/>
        </p:nvPicPr>
        <p:blipFill>
          <a:blip r:embed="rId3"/>
          <a:stretch>
            <a:fillRect/>
          </a:stretch>
        </p:blipFill>
        <p:spPr>
          <a:xfrm>
            <a:off x="4876800" y="2281238"/>
            <a:ext cx="2362200" cy="277396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to="" calcmode="lin" valueType="num">
                                      <p:cBhvr>
                                        <p:cTn id="12" dur="1" fill="hold"/>
                                        <p:tgtEl>
                                          <p:spTgt spid="5"/>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to="" calcmode="lin" valueType="num">
                                      <p:cBhvr>
                                        <p:cTn id="17" dur="1" fill="hold"/>
                                        <p:tgtEl>
                                          <p:spTgt spid="3"/>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 to="" calcmode="lin" valueType="num">
                                      <p:cBhvr>
                                        <p:cTn id="22"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Shale</a:t>
            </a:r>
            <a:endParaRPr lang="en-US" dirty="0"/>
          </a:p>
        </p:txBody>
      </p:sp>
      <p:sp>
        <p:nvSpPr>
          <p:cNvPr id="3" name="TextBox 2"/>
          <p:cNvSpPr txBox="1"/>
          <p:nvPr/>
        </p:nvSpPr>
        <p:spPr>
          <a:xfrm>
            <a:off x="3734913" y="4200435"/>
            <a:ext cx="1369373" cy="1477328"/>
          </a:xfrm>
          <a:prstGeom prst="rect">
            <a:avLst/>
          </a:prstGeom>
          <a:noFill/>
        </p:spPr>
        <p:txBody>
          <a:bodyPr wrap="none" rtlCol="0">
            <a:spAutoFit/>
          </a:bodyPr>
          <a:lstStyle/>
          <a:p>
            <a:r>
              <a:rPr lang="en-US" dirty="0" err="1" smtClean="0"/>
              <a:t>Mohs</a:t>
            </a:r>
            <a:r>
              <a:rPr lang="en-US" dirty="0" smtClean="0"/>
              <a:t> 3</a:t>
            </a:r>
          </a:p>
          <a:p>
            <a:r>
              <a:rPr lang="en-US" dirty="0" smtClean="0"/>
              <a:t>Sedimentary</a:t>
            </a:r>
          </a:p>
          <a:p>
            <a:r>
              <a:rPr lang="en-US" dirty="0" smtClean="0"/>
              <a:t>Color Many</a:t>
            </a:r>
          </a:p>
          <a:p>
            <a:r>
              <a:rPr lang="en-US" dirty="0" smtClean="0"/>
              <a:t>Flat soft</a:t>
            </a:r>
          </a:p>
          <a:p>
            <a:endParaRPr lang="en-US" dirty="0"/>
          </a:p>
        </p:txBody>
      </p:sp>
      <p:pic>
        <p:nvPicPr>
          <p:cNvPr id="4" name="Picture 3" descr="images-3.jpg"/>
          <p:cNvPicPr>
            <a:picLocks noChangeAspect="1"/>
          </p:cNvPicPr>
          <p:nvPr/>
        </p:nvPicPr>
        <p:blipFill>
          <a:blip r:embed="rId2"/>
          <a:stretch>
            <a:fillRect/>
          </a:stretch>
        </p:blipFill>
        <p:spPr>
          <a:xfrm>
            <a:off x="1657349" y="1744662"/>
            <a:ext cx="2432435" cy="1836737"/>
          </a:xfrm>
          <a:prstGeom prst="rect">
            <a:avLst/>
          </a:prstGeom>
        </p:spPr>
      </p:pic>
      <p:pic>
        <p:nvPicPr>
          <p:cNvPr id="5" name="Picture 4" descr="images-2.jpg"/>
          <p:cNvPicPr>
            <a:picLocks noChangeAspect="1"/>
          </p:cNvPicPr>
          <p:nvPr/>
        </p:nvPicPr>
        <p:blipFill>
          <a:blip r:embed="rId3"/>
          <a:stretch>
            <a:fillRect/>
          </a:stretch>
        </p:blipFill>
        <p:spPr>
          <a:xfrm>
            <a:off x="5611813" y="1744662"/>
            <a:ext cx="2645146" cy="175101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to="" calcmode="lin" valueType="num">
                                      <p:cBhvr>
                                        <p:cTn id="12" dur="1" fill="hold"/>
                                        <p:tgtEl>
                                          <p:spTgt spid="5"/>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to="" calcmode="lin" valueType="num">
                                      <p:cBhvr>
                                        <p:cTn id="17" dur="1" fill="hold"/>
                                        <p:tgtEl>
                                          <p:spTgt spid="3"/>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 to="" calcmode="lin" valueType="num">
                                      <p:cBhvr>
                                        <p:cTn id="22"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Slate</a:t>
            </a:r>
            <a:endParaRPr lang="en-US" dirty="0"/>
          </a:p>
        </p:txBody>
      </p:sp>
      <p:sp>
        <p:nvSpPr>
          <p:cNvPr id="3" name="TextBox 2"/>
          <p:cNvSpPr txBox="1"/>
          <p:nvPr/>
        </p:nvSpPr>
        <p:spPr>
          <a:xfrm>
            <a:off x="3678854" y="3810000"/>
            <a:ext cx="1786291" cy="1754327"/>
          </a:xfrm>
          <a:prstGeom prst="rect">
            <a:avLst/>
          </a:prstGeom>
          <a:noFill/>
        </p:spPr>
        <p:txBody>
          <a:bodyPr wrap="none" rtlCol="0">
            <a:spAutoFit/>
          </a:bodyPr>
          <a:lstStyle/>
          <a:p>
            <a:r>
              <a:rPr lang="en-US" dirty="0" err="1" smtClean="0"/>
              <a:t>Mohs</a:t>
            </a:r>
            <a:r>
              <a:rPr lang="en-US" dirty="0" smtClean="0"/>
              <a:t> 2-2.5</a:t>
            </a:r>
          </a:p>
          <a:p>
            <a:r>
              <a:rPr lang="en-US" dirty="0" smtClean="0"/>
              <a:t>Metamorphic</a:t>
            </a:r>
          </a:p>
          <a:p>
            <a:r>
              <a:rPr lang="en-US" dirty="0" smtClean="0"/>
              <a:t>Flat</a:t>
            </a:r>
          </a:p>
          <a:p>
            <a:r>
              <a:rPr lang="en-US" dirty="0" smtClean="0"/>
              <a:t>Color Gray</a:t>
            </a:r>
          </a:p>
          <a:p>
            <a:r>
              <a:rPr lang="en-US" dirty="0" smtClean="0"/>
              <a:t>One layer</a:t>
            </a:r>
          </a:p>
          <a:p>
            <a:r>
              <a:rPr lang="en-US" dirty="0" smtClean="0"/>
              <a:t>Building Material</a:t>
            </a:r>
            <a:endParaRPr lang="en-US" dirty="0"/>
          </a:p>
        </p:txBody>
      </p:sp>
      <p:pic>
        <p:nvPicPr>
          <p:cNvPr id="4" name="Picture 3" descr="images-3.jpg"/>
          <p:cNvPicPr>
            <a:picLocks noChangeAspect="1"/>
          </p:cNvPicPr>
          <p:nvPr/>
        </p:nvPicPr>
        <p:blipFill>
          <a:blip r:embed="rId2"/>
          <a:stretch>
            <a:fillRect/>
          </a:stretch>
        </p:blipFill>
        <p:spPr>
          <a:xfrm>
            <a:off x="1573213" y="1631950"/>
            <a:ext cx="2384870" cy="1797050"/>
          </a:xfrm>
          <a:prstGeom prst="rect">
            <a:avLst/>
          </a:prstGeom>
        </p:spPr>
      </p:pic>
      <p:pic>
        <p:nvPicPr>
          <p:cNvPr id="5" name="Picture 4" descr="images-2.jpg"/>
          <p:cNvPicPr>
            <a:picLocks noChangeAspect="1"/>
          </p:cNvPicPr>
          <p:nvPr/>
        </p:nvPicPr>
        <p:blipFill>
          <a:blip r:embed="rId3"/>
          <a:stretch>
            <a:fillRect/>
          </a:stretch>
        </p:blipFill>
        <p:spPr>
          <a:xfrm>
            <a:off x="4953000" y="1631950"/>
            <a:ext cx="2533650" cy="1905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to="" calcmode="lin" valueType="num">
                                      <p:cBhvr>
                                        <p:cTn id="12" dur="1" fill="hold"/>
                                        <p:tgtEl>
                                          <p:spTgt spid="5"/>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to="" calcmode="lin" valueType="num">
                                      <p:cBhvr>
                                        <p:cTn id="17" dur="1" fill="hold"/>
                                        <p:tgtEl>
                                          <p:spTgt spid="3"/>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 to="" calcmode="lin" valueType="num">
                                      <p:cBhvr>
                                        <p:cTn id="22"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Volcanoes</a:t>
            </a:r>
            <a:endParaRPr lang="en-US" dirty="0"/>
          </a:p>
        </p:txBody>
      </p:sp>
      <p:sp>
        <p:nvSpPr>
          <p:cNvPr id="3" name="TextBox 2"/>
          <p:cNvSpPr txBox="1"/>
          <p:nvPr/>
        </p:nvSpPr>
        <p:spPr>
          <a:xfrm>
            <a:off x="914400" y="5943600"/>
            <a:ext cx="7396488" cy="369332"/>
          </a:xfrm>
          <a:prstGeom prst="rect">
            <a:avLst/>
          </a:prstGeom>
          <a:noFill/>
        </p:spPr>
        <p:txBody>
          <a:bodyPr wrap="none" rtlCol="0">
            <a:spAutoFit/>
          </a:bodyPr>
          <a:lstStyle/>
          <a:p>
            <a:r>
              <a:rPr lang="en-US" dirty="0" smtClean="0"/>
              <a:t>Place where lava – hot melted rock comes out of the ground and builds a pile</a:t>
            </a:r>
            <a:endParaRPr lang="en-US" dirty="0"/>
          </a:p>
        </p:txBody>
      </p:sp>
      <p:pic>
        <p:nvPicPr>
          <p:cNvPr id="4" name="Picture 3" descr="images-2.jpg"/>
          <p:cNvPicPr>
            <a:picLocks noChangeAspect="1"/>
          </p:cNvPicPr>
          <p:nvPr/>
        </p:nvPicPr>
        <p:blipFill>
          <a:blip r:embed="rId2"/>
          <a:stretch>
            <a:fillRect/>
          </a:stretch>
        </p:blipFill>
        <p:spPr>
          <a:xfrm>
            <a:off x="1089025" y="2384424"/>
            <a:ext cx="2691694" cy="1730375"/>
          </a:xfrm>
          <a:prstGeom prst="rect">
            <a:avLst/>
          </a:prstGeom>
        </p:spPr>
      </p:pic>
      <p:pic>
        <p:nvPicPr>
          <p:cNvPr id="5" name="Picture 4" descr="images-1.jpg"/>
          <p:cNvPicPr>
            <a:picLocks noChangeAspect="1"/>
          </p:cNvPicPr>
          <p:nvPr/>
        </p:nvPicPr>
        <p:blipFill>
          <a:blip r:embed="rId3"/>
          <a:stretch>
            <a:fillRect/>
          </a:stretch>
        </p:blipFill>
        <p:spPr>
          <a:xfrm>
            <a:off x="5811838" y="2000249"/>
            <a:ext cx="2792026" cy="211454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to="" calcmode="lin" valueType="num">
                                      <p:cBhvr>
                                        <p:cTn id="7" dur="1" fill="hold"/>
                                        <p:tgtEl>
                                          <p:spTgt spid="5"/>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to="" calcmode="lin" valueType="num">
                                      <p:cBhvr>
                                        <p:cTn id="17" dur="1" fill="hold"/>
                                        <p:tgtEl>
                                          <p:spTgt spid="3"/>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 to="" calcmode="lin" valueType="num">
                                      <p:cBhvr>
                                        <p:cTn id="22"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Anticline</a:t>
            </a:r>
            <a:endParaRPr lang="en-US" dirty="0"/>
          </a:p>
        </p:txBody>
      </p:sp>
      <p:sp>
        <p:nvSpPr>
          <p:cNvPr id="3" name="TextBox 2"/>
          <p:cNvSpPr txBox="1"/>
          <p:nvPr/>
        </p:nvSpPr>
        <p:spPr>
          <a:xfrm>
            <a:off x="685800" y="5486400"/>
            <a:ext cx="4930932" cy="369332"/>
          </a:xfrm>
          <a:prstGeom prst="rect">
            <a:avLst/>
          </a:prstGeom>
          <a:noFill/>
        </p:spPr>
        <p:txBody>
          <a:bodyPr wrap="none" rtlCol="0">
            <a:spAutoFit/>
          </a:bodyPr>
          <a:lstStyle/>
          <a:p>
            <a:r>
              <a:rPr lang="en-US" dirty="0" smtClean="0"/>
              <a:t>Fold structure in which the sides of the slope apart</a:t>
            </a:r>
            <a:endParaRPr lang="en-US" dirty="0"/>
          </a:p>
        </p:txBody>
      </p:sp>
      <p:pic>
        <p:nvPicPr>
          <p:cNvPr id="4" name="Picture 3" descr="images-3.jpg"/>
          <p:cNvPicPr>
            <a:picLocks noChangeAspect="1"/>
          </p:cNvPicPr>
          <p:nvPr/>
        </p:nvPicPr>
        <p:blipFill>
          <a:blip r:embed="rId2"/>
          <a:stretch>
            <a:fillRect/>
          </a:stretch>
        </p:blipFill>
        <p:spPr>
          <a:xfrm>
            <a:off x="2895600" y="2209800"/>
            <a:ext cx="3252787" cy="232719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to="" calcmode="lin" valueType="num">
                                      <p:cBhvr>
                                        <p:cTn id="12" dur="1" fill="hold"/>
                                        <p:tgtEl>
                                          <p:spTgt spid="3"/>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to="" calcmode="lin" valueType="num">
                                      <p:cBhvr>
                                        <p:cTn id="1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Schist</a:t>
            </a:r>
            <a:endParaRPr lang="en-US" dirty="0"/>
          </a:p>
        </p:txBody>
      </p:sp>
      <p:sp>
        <p:nvSpPr>
          <p:cNvPr id="3" name="TextBox 2"/>
          <p:cNvSpPr txBox="1"/>
          <p:nvPr/>
        </p:nvSpPr>
        <p:spPr>
          <a:xfrm>
            <a:off x="3200400" y="4038600"/>
            <a:ext cx="2069872" cy="1200329"/>
          </a:xfrm>
          <a:prstGeom prst="rect">
            <a:avLst/>
          </a:prstGeom>
          <a:noFill/>
        </p:spPr>
        <p:txBody>
          <a:bodyPr wrap="none" rtlCol="0">
            <a:spAutoFit/>
          </a:bodyPr>
          <a:lstStyle/>
          <a:p>
            <a:r>
              <a:rPr lang="en-US" dirty="0" err="1" smtClean="0"/>
              <a:t>Mohs</a:t>
            </a:r>
            <a:r>
              <a:rPr lang="en-US" dirty="0" smtClean="0"/>
              <a:t> 4-5</a:t>
            </a:r>
          </a:p>
          <a:p>
            <a:r>
              <a:rPr lang="en-US" dirty="0" smtClean="0"/>
              <a:t>Metamorphic</a:t>
            </a:r>
          </a:p>
          <a:p>
            <a:r>
              <a:rPr lang="en-US" dirty="0" smtClean="0"/>
              <a:t>Color white/gray</a:t>
            </a:r>
          </a:p>
          <a:p>
            <a:r>
              <a:rPr lang="en-US" dirty="0" smtClean="0"/>
              <a:t>Chunky Tiny crystals</a:t>
            </a:r>
            <a:endParaRPr lang="en-US" dirty="0"/>
          </a:p>
        </p:txBody>
      </p:sp>
      <p:pic>
        <p:nvPicPr>
          <p:cNvPr id="4" name="Picture 3" descr="images-2.jpg"/>
          <p:cNvPicPr>
            <a:picLocks noChangeAspect="1"/>
          </p:cNvPicPr>
          <p:nvPr/>
        </p:nvPicPr>
        <p:blipFill>
          <a:blip r:embed="rId2"/>
          <a:stretch>
            <a:fillRect/>
          </a:stretch>
        </p:blipFill>
        <p:spPr>
          <a:xfrm>
            <a:off x="2971800" y="1676400"/>
            <a:ext cx="2793348" cy="210026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to="" calcmode="lin" valueType="num">
                                      <p:cBhvr>
                                        <p:cTn id="12" dur="1" fill="hold"/>
                                        <p:tgtEl>
                                          <p:spTgt spid="3"/>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to="" calcmode="lin" valueType="num">
                                      <p:cBhvr>
                                        <p:cTn id="1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Tectonic</a:t>
            </a:r>
            <a:endParaRPr lang="en-US" dirty="0"/>
          </a:p>
        </p:txBody>
      </p:sp>
      <p:sp>
        <p:nvSpPr>
          <p:cNvPr id="3" name="TextBox 2"/>
          <p:cNvSpPr txBox="1"/>
          <p:nvPr/>
        </p:nvSpPr>
        <p:spPr>
          <a:xfrm>
            <a:off x="1066800" y="5715000"/>
            <a:ext cx="2275345" cy="369332"/>
          </a:xfrm>
          <a:prstGeom prst="rect">
            <a:avLst/>
          </a:prstGeom>
          <a:noFill/>
        </p:spPr>
        <p:txBody>
          <a:bodyPr wrap="none" rtlCol="0">
            <a:spAutoFit/>
          </a:bodyPr>
          <a:lstStyle/>
          <a:p>
            <a:r>
              <a:rPr lang="en-US" dirty="0" smtClean="0"/>
              <a:t>A large-scale structure</a:t>
            </a:r>
            <a:endParaRPr lang="en-US" dirty="0"/>
          </a:p>
        </p:txBody>
      </p:sp>
      <p:pic>
        <p:nvPicPr>
          <p:cNvPr id="4" name="Picture 3" descr="images-3.jpg"/>
          <p:cNvPicPr>
            <a:picLocks noChangeAspect="1"/>
          </p:cNvPicPr>
          <p:nvPr/>
        </p:nvPicPr>
        <p:blipFill>
          <a:blip r:embed="rId2"/>
          <a:stretch>
            <a:fillRect/>
          </a:stretch>
        </p:blipFill>
        <p:spPr>
          <a:xfrm>
            <a:off x="1811337" y="2667000"/>
            <a:ext cx="1530807" cy="2314434"/>
          </a:xfrm>
          <a:prstGeom prst="rect">
            <a:avLst/>
          </a:prstGeom>
        </p:spPr>
      </p:pic>
      <p:pic>
        <p:nvPicPr>
          <p:cNvPr id="5" name="Picture 4" descr="images-1.jpg"/>
          <p:cNvPicPr>
            <a:picLocks noChangeAspect="1"/>
          </p:cNvPicPr>
          <p:nvPr/>
        </p:nvPicPr>
        <p:blipFill>
          <a:blip r:embed="rId3"/>
          <a:stretch>
            <a:fillRect/>
          </a:stretch>
        </p:blipFill>
        <p:spPr>
          <a:xfrm>
            <a:off x="5943600" y="2270124"/>
            <a:ext cx="2057400" cy="300333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to="" calcmode="lin" valueType="num">
                                      <p:cBhvr>
                                        <p:cTn id="7" dur="1" fill="hold"/>
                                        <p:tgtEl>
                                          <p:spTgt spid="5"/>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to="" calcmode="lin" valueType="num">
                                      <p:cBhvr>
                                        <p:cTn id="17" dur="1" fill="hold"/>
                                        <p:tgtEl>
                                          <p:spTgt spid="3"/>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 to="" calcmode="lin" valueType="num">
                                      <p:cBhvr>
                                        <p:cTn id="22"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Plates </a:t>
            </a:r>
            <a:endParaRPr lang="en-US" dirty="0"/>
          </a:p>
        </p:txBody>
      </p:sp>
      <p:sp>
        <p:nvSpPr>
          <p:cNvPr id="3" name="TextBox 2"/>
          <p:cNvSpPr txBox="1"/>
          <p:nvPr/>
        </p:nvSpPr>
        <p:spPr>
          <a:xfrm>
            <a:off x="44447" y="5391834"/>
            <a:ext cx="9099553" cy="646331"/>
          </a:xfrm>
          <a:prstGeom prst="rect">
            <a:avLst/>
          </a:prstGeom>
          <a:noFill/>
        </p:spPr>
        <p:txBody>
          <a:bodyPr wrap="none" rtlCol="0">
            <a:spAutoFit/>
          </a:bodyPr>
          <a:lstStyle/>
          <a:p>
            <a:r>
              <a:rPr lang="en-US" dirty="0" smtClean="0"/>
              <a:t>Fossil evidence suggests that continents where once connected that are far apart</a:t>
            </a:r>
          </a:p>
          <a:p>
            <a:r>
              <a:rPr lang="en-US" dirty="0" smtClean="0"/>
              <a:t>Today; plate movements are </a:t>
            </a:r>
            <a:r>
              <a:rPr lang="en-US" dirty="0" err="1" smtClean="0"/>
              <a:t>responsilble</a:t>
            </a:r>
            <a:r>
              <a:rPr lang="en-US" dirty="0" smtClean="0"/>
              <a:t> </a:t>
            </a:r>
            <a:r>
              <a:rPr lang="en-US" dirty="0" smtClean="0">
                <a:hlinkClick r:id="rId2"/>
              </a:rPr>
              <a:t>http://www.ucmp.berkeley.edu/geology/tecall1_4.avi</a:t>
            </a:r>
            <a:endParaRPr lang="en-US" dirty="0"/>
          </a:p>
        </p:txBody>
      </p:sp>
      <p:pic>
        <p:nvPicPr>
          <p:cNvPr id="4" name="Picture 3" descr="images-2.jpg"/>
          <p:cNvPicPr>
            <a:picLocks noChangeAspect="1"/>
          </p:cNvPicPr>
          <p:nvPr/>
        </p:nvPicPr>
        <p:blipFill>
          <a:blip r:embed="rId3"/>
          <a:stretch>
            <a:fillRect/>
          </a:stretch>
        </p:blipFill>
        <p:spPr>
          <a:xfrm>
            <a:off x="2362200" y="1798637"/>
            <a:ext cx="3260725" cy="250295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to="" calcmode="lin" valueType="num">
                                      <p:cBhvr>
                                        <p:cTn id="12" dur="1" fill="hold"/>
                                        <p:tgtEl>
                                          <p:spTgt spid="3"/>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to="" calcmode="lin" valueType="num">
                                      <p:cBhvr>
                                        <p:cTn id="1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Glaciers</a:t>
            </a:r>
            <a:endParaRPr lang="en-US" dirty="0"/>
          </a:p>
        </p:txBody>
      </p:sp>
      <p:sp>
        <p:nvSpPr>
          <p:cNvPr id="3" name="TextBox 2"/>
          <p:cNvSpPr txBox="1"/>
          <p:nvPr/>
        </p:nvSpPr>
        <p:spPr>
          <a:xfrm>
            <a:off x="1295400" y="5257800"/>
            <a:ext cx="4574427" cy="369332"/>
          </a:xfrm>
          <a:prstGeom prst="rect">
            <a:avLst/>
          </a:prstGeom>
          <a:noFill/>
        </p:spPr>
        <p:txBody>
          <a:bodyPr wrap="none" rtlCol="0">
            <a:spAutoFit/>
          </a:bodyPr>
          <a:lstStyle/>
          <a:p>
            <a:r>
              <a:rPr lang="en-US" dirty="0" smtClean="0"/>
              <a:t>Typically ice, but can be rock (the ice is hidden)</a:t>
            </a:r>
            <a:endParaRPr lang="en-US" dirty="0"/>
          </a:p>
        </p:txBody>
      </p:sp>
      <p:pic>
        <p:nvPicPr>
          <p:cNvPr id="4" name="Picture 3" descr="images-1.jpg"/>
          <p:cNvPicPr>
            <a:picLocks noChangeAspect="1"/>
          </p:cNvPicPr>
          <p:nvPr/>
        </p:nvPicPr>
        <p:blipFill>
          <a:blip r:embed="rId2"/>
          <a:stretch>
            <a:fillRect/>
          </a:stretch>
        </p:blipFill>
        <p:spPr>
          <a:xfrm>
            <a:off x="1452562" y="2279650"/>
            <a:ext cx="2586037" cy="2068830"/>
          </a:xfrm>
          <a:prstGeom prst="rect">
            <a:avLst/>
          </a:prstGeom>
        </p:spPr>
      </p:pic>
      <p:pic>
        <p:nvPicPr>
          <p:cNvPr id="6" name="Picture 5" descr="images-2.jpg"/>
          <p:cNvPicPr>
            <a:picLocks noChangeAspect="1"/>
          </p:cNvPicPr>
          <p:nvPr/>
        </p:nvPicPr>
        <p:blipFill>
          <a:blip r:embed="rId3"/>
          <a:stretch>
            <a:fillRect/>
          </a:stretch>
        </p:blipFill>
        <p:spPr>
          <a:xfrm>
            <a:off x="5586413" y="2293938"/>
            <a:ext cx="2742004" cy="182086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to="" calcmode="lin" valueType="num">
                                      <p:cBhvr>
                                        <p:cTn id="7" dur="1" fill="hold"/>
                                        <p:tgtEl>
                                          <p:spTgt spid="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to="" calcmode="lin" valueType="num">
                                      <p:cBhvr>
                                        <p:cTn id="17" dur="1" fill="hold"/>
                                        <p:tgtEl>
                                          <p:spTgt spid="3"/>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 to="" calcmode="lin" valueType="num">
                                      <p:cBhvr>
                                        <p:cTn id="22"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Bituminous Coal</a:t>
            </a:r>
            <a:endParaRPr lang="en-US" dirty="0"/>
          </a:p>
        </p:txBody>
      </p:sp>
      <p:pic>
        <p:nvPicPr>
          <p:cNvPr id="3" name="Picture 2" descr="images-3.jpg"/>
          <p:cNvPicPr>
            <a:picLocks noChangeAspect="1"/>
          </p:cNvPicPr>
          <p:nvPr/>
        </p:nvPicPr>
        <p:blipFill>
          <a:blip r:embed="rId2"/>
          <a:stretch>
            <a:fillRect/>
          </a:stretch>
        </p:blipFill>
        <p:spPr>
          <a:xfrm>
            <a:off x="3124200" y="1511300"/>
            <a:ext cx="2505075" cy="2153122"/>
          </a:xfrm>
          <a:prstGeom prst="rect">
            <a:avLst/>
          </a:prstGeom>
        </p:spPr>
      </p:pic>
      <p:sp>
        <p:nvSpPr>
          <p:cNvPr id="5" name="TextBox 4"/>
          <p:cNvSpPr txBox="1"/>
          <p:nvPr/>
        </p:nvSpPr>
        <p:spPr>
          <a:xfrm>
            <a:off x="3505200" y="4034134"/>
            <a:ext cx="1895475" cy="923330"/>
          </a:xfrm>
          <a:prstGeom prst="rect">
            <a:avLst/>
          </a:prstGeom>
          <a:noFill/>
        </p:spPr>
        <p:txBody>
          <a:bodyPr wrap="square" rtlCol="0">
            <a:spAutoFit/>
          </a:bodyPr>
          <a:lstStyle/>
          <a:p>
            <a:r>
              <a:rPr lang="en-US" dirty="0" smtClean="0"/>
              <a:t>Metamorphic</a:t>
            </a:r>
          </a:p>
          <a:p>
            <a:r>
              <a:rPr lang="en-US" dirty="0" smtClean="0"/>
              <a:t>Color Black</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to="" calcmode="lin" valueType="num">
                                      <p:cBhvr>
                                        <p:cTn id="7" dur="1" fill="hold"/>
                                        <p:tgtEl>
                                          <p:spTgt spid="3"/>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to="" calcmode="lin" valueType="num">
                                      <p:cBhvr>
                                        <p:cTn id="12" dur="1" fill="hold"/>
                                        <p:tgtEl>
                                          <p:spTgt spid="5"/>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to="" calcmode="lin" valueType="num">
                                      <p:cBhvr>
                                        <p:cTn id="1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Island</a:t>
            </a:r>
            <a:endParaRPr lang="en-US" dirty="0"/>
          </a:p>
        </p:txBody>
      </p:sp>
      <p:sp>
        <p:nvSpPr>
          <p:cNvPr id="3" name="TextBox 2"/>
          <p:cNvSpPr txBox="1"/>
          <p:nvPr/>
        </p:nvSpPr>
        <p:spPr>
          <a:xfrm>
            <a:off x="914400" y="5791200"/>
            <a:ext cx="4897795" cy="369332"/>
          </a:xfrm>
          <a:prstGeom prst="rect">
            <a:avLst/>
          </a:prstGeom>
          <a:noFill/>
        </p:spPr>
        <p:txBody>
          <a:bodyPr wrap="none" rtlCol="0">
            <a:spAutoFit/>
          </a:bodyPr>
          <a:lstStyle/>
          <a:p>
            <a:r>
              <a:rPr lang="en-US" dirty="0" smtClean="0"/>
              <a:t>Any piece of land completely surrounded by water</a:t>
            </a:r>
            <a:endParaRPr lang="en-US" dirty="0"/>
          </a:p>
        </p:txBody>
      </p:sp>
      <p:pic>
        <p:nvPicPr>
          <p:cNvPr id="4" name="Picture 3" descr="images-2.jpg"/>
          <p:cNvPicPr>
            <a:picLocks noChangeAspect="1"/>
          </p:cNvPicPr>
          <p:nvPr/>
        </p:nvPicPr>
        <p:blipFill>
          <a:blip r:embed="rId2"/>
          <a:stretch>
            <a:fillRect/>
          </a:stretch>
        </p:blipFill>
        <p:spPr>
          <a:xfrm>
            <a:off x="1246188" y="2081212"/>
            <a:ext cx="2806222" cy="2109787"/>
          </a:xfrm>
          <a:prstGeom prst="rect">
            <a:avLst/>
          </a:prstGeom>
        </p:spPr>
      </p:pic>
      <p:pic>
        <p:nvPicPr>
          <p:cNvPr id="5" name="Picture 4" descr="images-1.jpg"/>
          <p:cNvPicPr>
            <a:picLocks noChangeAspect="1"/>
          </p:cNvPicPr>
          <p:nvPr/>
        </p:nvPicPr>
        <p:blipFill>
          <a:blip r:embed="rId3"/>
          <a:stretch>
            <a:fillRect/>
          </a:stretch>
        </p:blipFill>
        <p:spPr>
          <a:xfrm>
            <a:off x="5105400" y="2081212"/>
            <a:ext cx="3190122" cy="211931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to="" calcmode="lin" valueType="num">
                                      <p:cBhvr>
                                        <p:cTn id="7" dur="1" fill="hold"/>
                                        <p:tgtEl>
                                          <p:spTgt spid="5"/>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to="" calcmode="lin" valueType="num">
                                      <p:cBhvr>
                                        <p:cTn id="17" dur="1" fill="hold"/>
                                        <p:tgtEl>
                                          <p:spTgt spid="3"/>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 to="" calcmode="lin" valueType="num">
                                      <p:cBhvr>
                                        <p:cTn id="22"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Peninsula</a:t>
            </a:r>
            <a:endParaRPr lang="en-US" dirty="0"/>
          </a:p>
        </p:txBody>
      </p:sp>
      <p:sp>
        <p:nvSpPr>
          <p:cNvPr id="3" name="TextBox 2"/>
          <p:cNvSpPr txBox="1"/>
          <p:nvPr/>
        </p:nvSpPr>
        <p:spPr>
          <a:xfrm>
            <a:off x="1820956" y="5544234"/>
            <a:ext cx="6865844" cy="923330"/>
          </a:xfrm>
          <a:prstGeom prst="rect">
            <a:avLst/>
          </a:prstGeom>
          <a:noFill/>
        </p:spPr>
        <p:txBody>
          <a:bodyPr wrap="none" rtlCol="0">
            <a:spAutoFit/>
          </a:bodyPr>
          <a:lstStyle/>
          <a:p>
            <a:r>
              <a:rPr lang="en-US" dirty="0" smtClean="0"/>
              <a:t>A piece of land that projects into a body of water and is connected with </a:t>
            </a:r>
          </a:p>
          <a:p>
            <a:r>
              <a:rPr lang="en-US" dirty="0" smtClean="0"/>
              <a:t>the mainland by an isthmus.</a:t>
            </a:r>
          </a:p>
          <a:p>
            <a:endParaRPr lang="en-US" dirty="0"/>
          </a:p>
        </p:txBody>
      </p:sp>
      <p:pic>
        <p:nvPicPr>
          <p:cNvPr id="4" name="Picture 3" descr="images-2.jpg"/>
          <p:cNvPicPr>
            <a:picLocks noChangeAspect="1"/>
          </p:cNvPicPr>
          <p:nvPr/>
        </p:nvPicPr>
        <p:blipFill>
          <a:blip r:embed="rId2"/>
          <a:stretch>
            <a:fillRect/>
          </a:stretch>
        </p:blipFill>
        <p:spPr>
          <a:xfrm>
            <a:off x="796924" y="2528888"/>
            <a:ext cx="2934189" cy="2195512"/>
          </a:xfrm>
          <a:prstGeom prst="rect">
            <a:avLst/>
          </a:prstGeom>
        </p:spPr>
      </p:pic>
      <p:pic>
        <p:nvPicPr>
          <p:cNvPr id="5" name="Picture 4" descr="images-1.jpg"/>
          <p:cNvPicPr>
            <a:picLocks noChangeAspect="1"/>
          </p:cNvPicPr>
          <p:nvPr/>
        </p:nvPicPr>
        <p:blipFill>
          <a:blip r:embed="rId3"/>
          <a:stretch>
            <a:fillRect/>
          </a:stretch>
        </p:blipFill>
        <p:spPr>
          <a:xfrm>
            <a:off x="5608637" y="2205038"/>
            <a:ext cx="2096403" cy="251936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to="" calcmode="lin" valueType="num">
                                      <p:cBhvr>
                                        <p:cTn id="12" dur="1" fill="hold"/>
                                        <p:tgtEl>
                                          <p:spTgt spid="5"/>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to="" calcmode="lin" valueType="num">
                                      <p:cBhvr>
                                        <p:cTn id="17" dur="1" fill="hold"/>
                                        <p:tgtEl>
                                          <p:spTgt spid="3"/>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 to="" calcmode="lin" valueType="num">
                                      <p:cBhvr>
                                        <p:cTn id="22"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Plains</a:t>
            </a:r>
            <a:endParaRPr lang="en-US" dirty="0"/>
          </a:p>
        </p:txBody>
      </p:sp>
      <p:sp>
        <p:nvSpPr>
          <p:cNvPr id="3" name="TextBox 2"/>
          <p:cNvSpPr txBox="1"/>
          <p:nvPr/>
        </p:nvSpPr>
        <p:spPr>
          <a:xfrm>
            <a:off x="457200" y="5191035"/>
            <a:ext cx="8571502" cy="1200329"/>
          </a:xfrm>
          <a:prstGeom prst="rect">
            <a:avLst/>
          </a:prstGeom>
          <a:noFill/>
        </p:spPr>
        <p:txBody>
          <a:bodyPr wrap="none" rtlCol="0">
            <a:spAutoFit/>
          </a:bodyPr>
          <a:lstStyle/>
          <a:p>
            <a:r>
              <a:rPr lang="en-US" dirty="0" smtClean="0"/>
              <a:t>Plains are flat areas or low relief areas on the earth’s surface, e.g. prairies, steppes. </a:t>
            </a:r>
          </a:p>
          <a:p>
            <a:r>
              <a:rPr lang="en-US" dirty="0" smtClean="0"/>
              <a:t>Plains are formed due to the sedimentation of the eroded soil from the hills</a:t>
            </a:r>
          </a:p>
          <a:p>
            <a:r>
              <a:rPr lang="en-US" dirty="0" smtClean="0"/>
              <a:t> and mountains or due to the flowing lava deposited by the agents of wind, water and ice.</a:t>
            </a:r>
          </a:p>
          <a:p>
            <a:endParaRPr lang="en-US" dirty="0"/>
          </a:p>
        </p:txBody>
      </p:sp>
      <p:pic>
        <p:nvPicPr>
          <p:cNvPr id="4" name="Picture 3" descr="images-2.jpg"/>
          <p:cNvPicPr>
            <a:picLocks noChangeAspect="1"/>
          </p:cNvPicPr>
          <p:nvPr/>
        </p:nvPicPr>
        <p:blipFill>
          <a:blip r:embed="rId2"/>
          <a:stretch>
            <a:fillRect/>
          </a:stretch>
        </p:blipFill>
        <p:spPr>
          <a:xfrm>
            <a:off x="479425" y="2620962"/>
            <a:ext cx="2697956" cy="1798637"/>
          </a:xfrm>
          <a:prstGeom prst="rect">
            <a:avLst/>
          </a:prstGeom>
        </p:spPr>
      </p:pic>
      <p:pic>
        <p:nvPicPr>
          <p:cNvPr id="5" name="Picture 4" descr="images-1.jpg"/>
          <p:cNvPicPr>
            <a:picLocks noChangeAspect="1"/>
          </p:cNvPicPr>
          <p:nvPr/>
        </p:nvPicPr>
        <p:blipFill>
          <a:blip r:embed="rId3"/>
          <a:stretch>
            <a:fillRect/>
          </a:stretch>
        </p:blipFill>
        <p:spPr>
          <a:xfrm>
            <a:off x="5175250" y="2622549"/>
            <a:ext cx="2705032" cy="179704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to="" calcmode="lin" valueType="num">
                                      <p:cBhvr>
                                        <p:cTn id="12" dur="1" fill="hold"/>
                                        <p:tgtEl>
                                          <p:spTgt spid="5"/>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to="" calcmode="lin" valueType="num">
                                      <p:cBhvr>
                                        <p:cTn id="17" dur="1" fill="hold"/>
                                        <p:tgtEl>
                                          <p:spTgt spid="3"/>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 to="" calcmode="lin" valueType="num">
                                      <p:cBhvr>
                                        <p:cTn id="22"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Plateaus</a:t>
            </a:r>
            <a:endParaRPr lang="en-US" dirty="0"/>
          </a:p>
        </p:txBody>
      </p:sp>
      <p:sp>
        <p:nvSpPr>
          <p:cNvPr id="3" name="TextBox 2"/>
          <p:cNvSpPr txBox="1"/>
          <p:nvPr/>
        </p:nvSpPr>
        <p:spPr>
          <a:xfrm>
            <a:off x="0" y="4343400"/>
            <a:ext cx="9236949" cy="2308324"/>
          </a:xfrm>
          <a:prstGeom prst="rect">
            <a:avLst/>
          </a:prstGeom>
          <a:noFill/>
        </p:spPr>
        <p:txBody>
          <a:bodyPr wrap="none" rtlCol="0">
            <a:spAutoFit/>
          </a:bodyPr>
          <a:lstStyle/>
          <a:p>
            <a:endParaRPr lang="en-US" dirty="0" smtClean="0"/>
          </a:p>
          <a:p>
            <a:r>
              <a:rPr lang="en-US" dirty="0" smtClean="0"/>
              <a:t>Plateaus are large highland flat areas separated from the surrounding areas by a steep slope, e.g.</a:t>
            </a:r>
          </a:p>
          <a:p>
            <a:r>
              <a:rPr lang="en-US" dirty="0" smtClean="0"/>
              <a:t> The Tibetan plateau. </a:t>
            </a:r>
          </a:p>
          <a:p>
            <a:r>
              <a:rPr lang="en-US" dirty="0" smtClean="0"/>
              <a:t>Plateaus are formed due to various actions such as collision of the</a:t>
            </a:r>
          </a:p>
          <a:p>
            <a:r>
              <a:rPr lang="en-US" dirty="0" smtClean="0"/>
              <a:t> earth’s tectonic plates, uplift of the </a:t>
            </a:r>
          </a:p>
          <a:p>
            <a:r>
              <a:rPr lang="en-US" dirty="0" smtClean="0"/>
              <a:t>earth’s crust by the action of magma; some are resulted due to the lava flow </a:t>
            </a:r>
          </a:p>
          <a:p>
            <a:r>
              <a:rPr lang="en-US" dirty="0" smtClean="0"/>
              <a:t>from the volcanic eruption.</a:t>
            </a:r>
          </a:p>
          <a:p>
            <a:endParaRPr lang="en-US" dirty="0"/>
          </a:p>
        </p:txBody>
      </p:sp>
      <p:pic>
        <p:nvPicPr>
          <p:cNvPr id="4" name="Picture 3" descr="images-2.jpg"/>
          <p:cNvPicPr>
            <a:picLocks noChangeAspect="1"/>
          </p:cNvPicPr>
          <p:nvPr/>
        </p:nvPicPr>
        <p:blipFill>
          <a:blip r:embed="rId2"/>
          <a:stretch>
            <a:fillRect/>
          </a:stretch>
        </p:blipFill>
        <p:spPr>
          <a:xfrm>
            <a:off x="666750" y="1936749"/>
            <a:ext cx="2686050" cy="2019439"/>
          </a:xfrm>
          <a:prstGeom prst="rect">
            <a:avLst/>
          </a:prstGeom>
        </p:spPr>
      </p:pic>
      <p:pic>
        <p:nvPicPr>
          <p:cNvPr id="5" name="Picture 4" descr="images-1.jpg"/>
          <p:cNvPicPr>
            <a:picLocks noChangeAspect="1"/>
          </p:cNvPicPr>
          <p:nvPr/>
        </p:nvPicPr>
        <p:blipFill>
          <a:blip r:embed="rId3"/>
          <a:stretch>
            <a:fillRect/>
          </a:stretch>
        </p:blipFill>
        <p:spPr>
          <a:xfrm>
            <a:off x="5667375" y="2036762"/>
            <a:ext cx="2545764" cy="191942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to="" calcmode="lin" valueType="num">
                                      <p:cBhvr>
                                        <p:cTn id="12" dur="1" fill="hold"/>
                                        <p:tgtEl>
                                          <p:spTgt spid="5"/>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to="" calcmode="lin" valueType="num">
                                      <p:cBhvr>
                                        <p:cTn id="17" dur="1" fill="hold"/>
                                        <p:tgtEl>
                                          <p:spTgt spid="3"/>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 to="" calcmode="lin" valueType="num">
                                      <p:cBhvr>
                                        <p:cTn id="22"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Valleys</a:t>
            </a:r>
            <a:endParaRPr lang="en-US" dirty="0"/>
          </a:p>
        </p:txBody>
      </p:sp>
      <p:sp>
        <p:nvSpPr>
          <p:cNvPr id="3" name="TextBox 2"/>
          <p:cNvSpPr txBox="1"/>
          <p:nvPr/>
        </p:nvSpPr>
        <p:spPr>
          <a:xfrm>
            <a:off x="838200" y="5334000"/>
            <a:ext cx="838200" cy="1200329"/>
          </a:xfrm>
          <a:prstGeom prst="rect">
            <a:avLst/>
          </a:prstGeom>
          <a:noFill/>
        </p:spPr>
        <p:txBody>
          <a:bodyPr wrap="square" rtlCol="0">
            <a:spAutoFit/>
          </a:bodyPr>
          <a:lstStyle/>
          <a:p>
            <a:endParaRPr lang="en-US" dirty="0" smtClean="0"/>
          </a:p>
          <a:p>
            <a:endParaRPr lang="en-US" dirty="0" smtClean="0"/>
          </a:p>
          <a:p>
            <a:endParaRPr lang="en-US" dirty="0" smtClean="0"/>
          </a:p>
          <a:p>
            <a:endParaRPr lang="en-US" dirty="0"/>
          </a:p>
        </p:txBody>
      </p:sp>
      <p:sp>
        <p:nvSpPr>
          <p:cNvPr id="4" name="Rectangle 3"/>
          <p:cNvSpPr/>
          <p:nvPr/>
        </p:nvSpPr>
        <p:spPr>
          <a:xfrm>
            <a:off x="2286000" y="4226005"/>
            <a:ext cx="4572000" cy="2308324"/>
          </a:xfrm>
          <a:prstGeom prst="rect">
            <a:avLst/>
          </a:prstGeom>
        </p:spPr>
        <p:txBody>
          <a:bodyPr>
            <a:spAutoFit/>
          </a:bodyPr>
          <a:lstStyle/>
          <a:p>
            <a:r>
              <a:rPr lang="en-US" dirty="0" smtClean="0"/>
              <a:t>Valleys are flat areas of land between the hills or mountains, e.g. The California Central Valley. Mostly they are formed by the actions of rivers and glaciers. Depending upon the shape, valley forms are classified as U-shaped or V-shaped valley. V-shaped valleys are formed by flowing water or rivers, whereas U-shaped valleys are formed by glaciers.</a:t>
            </a:r>
            <a:endParaRPr lang="en-US" dirty="0"/>
          </a:p>
        </p:txBody>
      </p:sp>
      <p:pic>
        <p:nvPicPr>
          <p:cNvPr id="5" name="Picture 4" descr="images-2.jpg"/>
          <p:cNvPicPr>
            <a:picLocks noChangeAspect="1"/>
          </p:cNvPicPr>
          <p:nvPr/>
        </p:nvPicPr>
        <p:blipFill>
          <a:blip r:embed="rId2"/>
          <a:stretch>
            <a:fillRect/>
          </a:stretch>
        </p:blipFill>
        <p:spPr>
          <a:xfrm>
            <a:off x="958849" y="1892300"/>
            <a:ext cx="2169465" cy="2070100"/>
          </a:xfrm>
          <a:prstGeom prst="rect">
            <a:avLst/>
          </a:prstGeom>
        </p:spPr>
      </p:pic>
      <p:pic>
        <p:nvPicPr>
          <p:cNvPr id="6" name="Picture 5" descr="images-1.jpg"/>
          <p:cNvPicPr>
            <a:picLocks noChangeAspect="1"/>
          </p:cNvPicPr>
          <p:nvPr/>
        </p:nvPicPr>
        <p:blipFill>
          <a:blip r:embed="rId3"/>
          <a:stretch>
            <a:fillRect/>
          </a:stretch>
        </p:blipFill>
        <p:spPr>
          <a:xfrm>
            <a:off x="5302249" y="1533524"/>
            <a:ext cx="2926139" cy="22002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to="" calcmode="lin" valueType="num">
                                      <p:cBhvr>
                                        <p:cTn id="7" dur="1" fill="hold"/>
                                        <p:tgtEl>
                                          <p:spTgt spid="5"/>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 to="" calcmode="lin" valueType="num">
                                      <p:cBhvr>
                                        <p:cTn id="12" dur="1" fill="hold"/>
                                        <p:tgtEl>
                                          <p:spTgt spid="6"/>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to="" calcmode="lin" valueType="num">
                                      <p:cBhvr>
                                        <p:cTn id="17" dur="1" fill="hold"/>
                                        <p:tgtEl>
                                          <p:spTgt spid="4"/>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 to="" calcmode="lin" valueType="num">
                                      <p:cBhvr>
                                        <p:cTn id="22"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Loess</a:t>
            </a:r>
            <a:endParaRPr lang="en-US" dirty="0"/>
          </a:p>
        </p:txBody>
      </p:sp>
      <p:sp>
        <p:nvSpPr>
          <p:cNvPr id="3" name="TextBox 2"/>
          <p:cNvSpPr txBox="1"/>
          <p:nvPr/>
        </p:nvSpPr>
        <p:spPr>
          <a:xfrm>
            <a:off x="685800" y="4267200"/>
            <a:ext cx="7156301" cy="2308324"/>
          </a:xfrm>
          <a:prstGeom prst="rect">
            <a:avLst/>
          </a:prstGeom>
          <a:noFill/>
        </p:spPr>
        <p:txBody>
          <a:bodyPr wrap="none" rtlCol="0">
            <a:spAutoFit/>
          </a:bodyPr>
          <a:lstStyle/>
          <a:p>
            <a:endParaRPr lang="en-US" dirty="0" smtClean="0"/>
          </a:p>
          <a:p>
            <a:endParaRPr lang="en-US" dirty="0" smtClean="0"/>
          </a:p>
          <a:p>
            <a:endParaRPr lang="en-US" dirty="0" smtClean="0"/>
          </a:p>
          <a:p>
            <a:endParaRPr lang="en-US" dirty="0" smtClean="0"/>
          </a:p>
          <a:p>
            <a:r>
              <a:rPr lang="en-US" dirty="0" smtClean="0"/>
              <a:t>Loess are deposits of silt and with a little amount of sand and clay. </a:t>
            </a:r>
          </a:p>
          <a:p>
            <a:r>
              <a:rPr lang="en-US" dirty="0" smtClean="0"/>
              <a:t>Many a times wind action is responsible for </a:t>
            </a:r>
          </a:p>
          <a:p>
            <a:r>
              <a:rPr lang="en-US" dirty="0" smtClean="0"/>
              <a:t>formation of loess; however sometimes glacial activity can also form loess.</a:t>
            </a:r>
          </a:p>
          <a:p>
            <a:endParaRPr lang="en-US" dirty="0"/>
          </a:p>
        </p:txBody>
      </p:sp>
      <p:pic>
        <p:nvPicPr>
          <p:cNvPr id="4" name="Picture 3" descr="images-2.jpg"/>
          <p:cNvPicPr>
            <a:picLocks noChangeAspect="1"/>
          </p:cNvPicPr>
          <p:nvPr/>
        </p:nvPicPr>
        <p:blipFill>
          <a:blip r:embed="rId2"/>
          <a:stretch>
            <a:fillRect/>
          </a:stretch>
        </p:blipFill>
        <p:spPr>
          <a:xfrm>
            <a:off x="457200" y="2273300"/>
            <a:ext cx="3111119" cy="2374900"/>
          </a:xfrm>
          <a:prstGeom prst="rect">
            <a:avLst/>
          </a:prstGeom>
        </p:spPr>
      </p:pic>
      <p:pic>
        <p:nvPicPr>
          <p:cNvPr id="5" name="Picture 4" descr="images-1.jpg"/>
          <p:cNvPicPr>
            <a:picLocks noChangeAspect="1"/>
          </p:cNvPicPr>
          <p:nvPr/>
        </p:nvPicPr>
        <p:blipFill>
          <a:blip r:embed="rId3"/>
          <a:stretch>
            <a:fillRect/>
          </a:stretch>
        </p:blipFill>
        <p:spPr>
          <a:xfrm>
            <a:off x="5641826" y="1828800"/>
            <a:ext cx="2200275" cy="328747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to="" calcmode="lin" valueType="num">
                                      <p:cBhvr>
                                        <p:cTn id="12" dur="1" fill="hold"/>
                                        <p:tgtEl>
                                          <p:spTgt spid="5"/>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to="" calcmode="lin" valueType="num">
                                      <p:cBhvr>
                                        <p:cTn id="17" dur="1" fill="hold"/>
                                        <p:tgtEl>
                                          <p:spTgt spid="3"/>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 to="" calcmode="lin" valueType="num">
                                      <p:cBhvr>
                                        <p:cTn id="22"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Deserts</a:t>
            </a:r>
            <a:endParaRPr lang="en-US" dirty="0"/>
          </a:p>
        </p:txBody>
      </p:sp>
      <p:sp>
        <p:nvSpPr>
          <p:cNvPr id="4" name="Rectangle 3"/>
          <p:cNvSpPr/>
          <p:nvPr/>
        </p:nvSpPr>
        <p:spPr>
          <a:xfrm>
            <a:off x="2286000" y="4648200"/>
            <a:ext cx="4572000" cy="2031325"/>
          </a:xfrm>
          <a:prstGeom prst="rect">
            <a:avLst/>
          </a:prstGeom>
        </p:spPr>
        <p:txBody>
          <a:bodyPr>
            <a:spAutoFit/>
          </a:bodyPr>
          <a:lstStyle/>
          <a:p>
            <a:r>
              <a:rPr lang="en-US" dirty="0" smtClean="0"/>
              <a:t>Deserts are very dry lands with little or no rainfall, for example, The Sahara desert. Mostly deserts are formed in </a:t>
            </a:r>
            <a:r>
              <a:rPr lang="en-US" dirty="0" err="1" smtClean="0"/>
              <a:t>rainshadow</a:t>
            </a:r>
            <a:r>
              <a:rPr lang="en-US" dirty="0" smtClean="0"/>
              <a:t> areas, which are leeward of a mountain range with respect to the wind direction. Thus, the mountains block the passage of wind resulting in little or sometimes no rain. </a:t>
            </a:r>
            <a:endParaRPr lang="en-US" dirty="0"/>
          </a:p>
        </p:txBody>
      </p:sp>
      <p:pic>
        <p:nvPicPr>
          <p:cNvPr id="5" name="Picture 4" descr="images-2.jpg"/>
          <p:cNvPicPr>
            <a:picLocks noChangeAspect="1"/>
          </p:cNvPicPr>
          <p:nvPr/>
        </p:nvPicPr>
        <p:blipFill>
          <a:blip r:embed="rId2"/>
          <a:stretch>
            <a:fillRect/>
          </a:stretch>
        </p:blipFill>
        <p:spPr>
          <a:xfrm>
            <a:off x="758824" y="1752600"/>
            <a:ext cx="2822575" cy="2617711"/>
          </a:xfrm>
          <a:prstGeom prst="rect">
            <a:avLst/>
          </a:prstGeom>
        </p:spPr>
      </p:pic>
      <p:pic>
        <p:nvPicPr>
          <p:cNvPr id="6" name="Picture 5" descr="images-1.jpg"/>
          <p:cNvPicPr>
            <a:picLocks noChangeAspect="1"/>
          </p:cNvPicPr>
          <p:nvPr/>
        </p:nvPicPr>
        <p:blipFill>
          <a:blip r:embed="rId3"/>
          <a:stretch>
            <a:fillRect/>
          </a:stretch>
        </p:blipFill>
        <p:spPr>
          <a:xfrm>
            <a:off x="5260974" y="1792288"/>
            <a:ext cx="3357545" cy="232251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to="" calcmode="lin" valueType="num">
                                      <p:cBhvr>
                                        <p:cTn id="7" dur="1" fill="hold"/>
                                        <p:tgtEl>
                                          <p:spTgt spid="5"/>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 to="" calcmode="lin" valueType="num">
                                      <p:cBhvr>
                                        <p:cTn id="12" dur="1" fill="hold"/>
                                        <p:tgtEl>
                                          <p:spTgt spid="6"/>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to="" calcmode="lin" valueType="num">
                                      <p:cBhvr>
                                        <p:cTn id="17" dur="1" fill="hold"/>
                                        <p:tgtEl>
                                          <p:spTgt spid="4"/>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 to="" calcmode="lin" valueType="num">
                                      <p:cBhvr>
                                        <p:cTn id="22"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Canyon</a:t>
            </a:r>
            <a:endParaRPr lang="en-US" dirty="0"/>
          </a:p>
        </p:txBody>
      </p:sp>
      <p:sp>
        <p:nvSpPr>
          <p:cNvPr id="3" name="TextBox 2"/>
          <p:cNvSpPr txBox="1"/>
          <p:nvPr/>
        </p:nvSpPr>
        <p:spPr>
          <a:xfrm>
            <a:off x="1447800" y="5410200"/>
            <a:ext cx="6997266" cy="369332"/>
          </a:xfrm>
          <a:prstGeom prst="rect">
            <a:avLst/>
          </a:prstGeom>
          <a:noFill/>
        </p:spPr>
        <p:txBody>
          <a:bodyPr wrap="none" rtlCol="0">
            <a:spAutoFit/>
          </a:bodyPr>
          <a:lstStyle/>
          <a:p>
            <a:r>
              <a:rPr lang="en-US" dirty="0" smtClean="0"/>
              <a:t>is a deep ravine between cliffs often carved from the landscape by a river. </a:t>
            </a:r>
            <a:endParaRPr lang="en-US" dirty="0"/>
          </a:p>
        </p:txBody>
      </p:sp>
      <p:pic>
        <p:nvPicPr>
          <p:cNvPr id="4" name="Picture 3" descr="images-2.jpg"/>
          <p:cNvPicPr>
            <a:picLocks noChangeAspect="1"/>
          </p:cNvPicPr>
          <p:nvPr/>
        </p:nvPicPr>
        <p:blipFill>
          <a:blip r:embed="rId2"/>
          <a:stretch>
            <a:fillRect/>
          </a:stretch>
        </p:blipFill>
        <p:spPr>
          <a:xfrm>
            <a:off x="1658938" y="2508250"/>
            <a:ext cx="2763272" cy="1835150"/>
          </a:xfrm>
          <a:prstGeom prst="rect">
            <a:avLst/>
          </a:prstGeom>
        </p:spPr>
      </p:pic>
      <p:pic>
        <p:nvPicPr>
          <p:cNvPr id="5" name="Picture 4" descr="images-1.jpg"/>
          <p:cNvPicPr>
            <a:picLocks noChangeAspect="1"/>
          </p:cNvPicPr>
          <p:nvPr/>
        </p:nvPicPr>
        <p:blipFill>
          <a:blip r:embed="rId3"/>
          <a:stretch>
            <a:fillRect/>
          </a:stretch>
        </p:blipFill>
        <p:spPr>
          <a:xfrm>
            <a:off x="5943599" y="2559050"/>
            <a:ext cx="2685723" cy="17843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to="" calcmode="lin" valueType="num">
                                      <p:cBhvr>
                                        <p:cTn id="12" dur="1" fill="hold"/>
                                        <p:tgtEl>
                                          <p:spTgt spid="5"/>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to="" calcmode="lin" valueType="num">
                                      <p:cBhvr>
                                        <p:cTn id="17" dur="1" fill="hold"/>
                                        <p:tgtEl>
                                          <p:spTgt spid="3"/>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 to="" calcmode="lin" valueType="num">
                                      <p:cBhvr>
                                        <p:cTn id="22"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a:t>
            </a:r>
            <a:r>
              <a:rPr lang="en-US" dirty="0" smtClean="0"/>
              <a:t>patite</a:t>
            </a:r>
            <a:endParaRPr lang="en-US" dirty="0"/>
          </a:p>
        </p:txBody>
      </p:sp>
      <p:pic>
        <p:nvPicPr>
          <p:cNvPr id="5" name="Picture 4" descr="images-3.jpg"/>
          <p:cNvPicPr>
            <a:picLocks noChangeAspect="1"/>
          </p:cNvPicPr>
          <p:nvPr/>
        </p:nvPicPr>
        <p:blipFill>
          <a:blip r:embed="rId2"/>
          <a:stretch>
            <a:fillRect/>
          </a:stretch>
        </p:blipFill>
        <p:spPr>
          <a:xfrm>
            <a:off x="3352800" y="1618128"/>
            <a:ext cx="2671762" cy="2008844"/>
          </a:xfrm>
          <a:prstGeom prst="rect">
            <a:avLst/>
          </a:prstGeom>
        </p:spPr>
      </p:pic>
      <p:sp>
        <p:nvSpPr>
          <p:cNvPr id="6" name="TextBox 5"/>
          <p:cNvSpPr txBox="1"/>
          <p:nvPr/>
        </p:nvSpPr>
        <p:spPr>
          <a:xfrm>
            <a:off x="3352800" y="4692134"/>
            <a:ext cx="2954655" cy="923330"/>
          </a:xfrm>
          <a:prstGeom prst="rect">
            <a:avLst/>
          </a:prstGeom>
          <a:noFill/>
        </p:spPr>
        <p:txBody>
          <a:bodyPr wrap="none" rtlCol="0">
            <a:spAutoFit/>
          </a:bodyPr>
          <a:lstStyle/>
          <a:p>
            <a:r>
              <a:rPr lang="en-US" dirty="0" smtClean="0"/>
              <a:t>Mineral many different colors </a:t>
            </a:r>
          </a:p>
          <a:p>
            <a:r>
              <a:rPr lang="en-US" dirty="0" err="1" smtClean="0"/>
              <a:t>Mohs</a:t>
            </a:r>
            <a:r>
              <a:rPr lang="en-US" dirty="0" smtClean="0"/>
              <a:t> 5</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to="" calcmode="lin" valueType="num">
                                      <p:cBhvr>
                                        <p:cTn id="7" dur="1" fill="hold"/>
                                        <p:tgtEl>
                                          <p:spTgt spid="5"/>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to="" calcmode="lin" valueType="num">
                                      <p:cBhvr>
                                        <p:cTn id="12" dur="1" fill="hold"/>
                                        <p:tgtEl>
                                          <p:spTgt spid="6"/>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to="" calcmode="lin" valueType="num">
                                      <p:cBhvr>
                                        <p:cTn id="17" dur="1" fill="hold"/>
                                        <p:tgtEl>
                                          <p:spTgt spid="4"/>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Feldspar</a:t>
            </a:r>
            <a:endParaRPr lang="en-US" dirty="0"/>
          </a:p>
        </p:txBody>
      </p:sp>
      <p:pic>
        <p:nvPicPr>
          <p:cNvPr id="3" name="Picture 2" descr="images-3.jpg"/>
          <p:cNvPicPr>
            <a:picLocks noChangeAspect="1"/>
          </p:cNvPicPr>
          <p:nvPr/>
        </p:nvPicPr>
        <p:blipFill>
          <a:blip r:embed="rId2"/>
          <a:stretch>
            <a:fillRect/>
          </a:stretch>
        </p:blipFill>
        <p:spPr>
          <a:xfrm>
            <a:off x="3200400" y="1301750"/>
            <a:ext cx="2895541" cy="2584450"/>
          </a:xfrm>
          <a:prstGeom prst="rect">
            <a:avLst/>
          </a:prstGeom>
        </p:spPr>
      </p:pic>
      <p:sp>
        <p:nvSpPr>
          <p:cNvPr id="4" name="TextBox 3"/>
          <p:cNvSpPr txBox="1"/>
          <p:nvPr/>
        </p:nvSpPr>
        <p:spPr>
          <a:xfrm>
            <a:off x="3657600" y="4191000"/>
            <a:ext cx="2146742" cy="2308324"/>
          </a:xfrm>
          <a:prstGeom prst="rect">
            <a:avLst/>
          </a:prstGeom>
          <a:noFill/>
        </p:spPr>
        <p:txBody>
          <a:bodyPr wrap="none" rtlCol="0">
            <a:spAutoFit/>
          </a:bodyPr>
          <a:lstStyle/>
          <a:p>
            <a:r>
              <a:rPr lang="en-US" dirty="0" err="1" smtClean="0"/>
              <a:t>Mohs</a:t>
            </a:r>
            <a:r>
              <a:rPr lang="en-US" dirty="0" smtClean="0"/>
              <a:t> 6</a:t>
            </a:r>
          </a:p>
          <a:p>
            <a:r>
              <a:rPr lang="en-US" dirty="0" smtClean="0"/>
              <a:t>Cleavage 2 plains flat</a:t>
            </a:r>
          </a:p>
          <a:p>
            <a:r>
              <a:rPr lang="en-US" dirty="0" smtClean="0"/>
              <a:t>Fracture brittle</a:t>
            </a:r>
          </a:p>
          <a:p>
            <a:r>
              <a:rPr lang="en-US" dirty="0" smtClean="0"/>
              <a:t>Color Milky white</a:t>
            </a:r>
          </a:p>
          <a:p>
            <a:r>
              <a:rPr lang="en-US" dirty="0" smtClean="0"/>
              <a:t>Somewhat pink</a:t>
            </a:r>
          </a:p>
          <a:p>
            <a:r>
              <a:rPr lang="en-US" dirty="0" err="1" smtClean="0"/>
              <a:t>Nonreact</a:t>
            </a:r>
            <a:endParaRPr lang="en-US" dirty="0" smtClean="0"/>
          </a:p>
          <a:p>
            <a:r>
              <a:rPr lang="en-US" dirty="0" smtClean="0"/>
              <a:t>Coarse Grain</a:t>
            </a:r>
          </a:p>
          <a:p>
            <a:r>
              <a:rPr lang="en-US" dirty="0" smtClean="0"/>
              <a:t>Streak White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to="" calcmode="lin" valueType="num">
                                      <p:cBhvr>
                                        <p:cTn id="7" dur="1" fill="hold"/>
                                        <p:tgtEl>
                                          <p:spTgt spid="3"/>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to="" calcmode="lin" valueType="num">
                                      <p:cBhvr>
                                        <p:cTn id="1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Talus Slope</a:t>
            </a:r>
            <a:endParaRPr lang="en-US" dirty="0"/>
          </a:p>
        </p:txBody>
      </p:sp>
      <p:sp>
        <p:nvSpPr>
          <p:cNvPr id="3" name="TextBox 2"/>
          <p:cNvSpPr txBox="1"/>
          <p:nvPr/>
        </p:nvSpPr>
        <p:spPr>
          <a:xfrm>
            <a:off x="457200" y="4844534"/>
            <a:ext cx="8468985" cy="369332"/>
          </a:xfrm>
          <a:prstGeom prst="rect">
            <a:avLst/>
          </a:prstGeom>
          <a:noFill/>
        </p:spPr>
        <p:txBody>
          <a:bodyPr wrap="none" rtlCol="0">
            <a:spAutoFit/>
          </a:bodyPr>
          <a:lstStyle/>
          <a:p>
            <a:r>
              <a:rPr lang="en-US" dirty="0" smtClean="0"/>
              <a:t>An accumulation of broken rock that lies on a steep mountainside or at the base of a cliff </a:t>
            </a:r>
            <a:endParaRPr lang="en-US" dirty="0"/>
          </a:p>
        </p:txBody>
      </p:sp>
      <p:pic>
        <p:nvPicPr>
          <p:cNvPr id="4" name="Picture 3" descr="images-2.jpg"/>
          <p:cNvPicPr>
            <a:picLocks noChangeAspect="1"/>
          </p:cNvPicPr>
          <p:nvPr/>
        </p:nvPicPr>
        <p:blipFill>
          <a:blip r:embed="rId2"/>
          <a:stretch>
            <a:fillRect/>
          </a:stretch>
        </p:blipFill>
        <p:spPr>
          <a:xfrm>
            <a:off x="457200" y="2170112"/>
            <a:ext cx="2949806" cy="1944687"/>
          </a:xfrm>
          <a:prstGeom prst="rect">
            <a:avLst/>
          </a:prstGeom>
        </p:spPr>
      </p:pic>
      <p:pic>
        <p:nvPicPr>
          <p:cNvPr id="5" name="Picture 4" descr="images-3.jpg"/>
          <p:cNvPicPr>
            <a:picLocks noChangeAspect="1"/>
          </p:cNvPicPr>
          <p:nvPr/>
        </p:nvPicPr>
        <p:blipFill>
          <a:blip r:embed="rId3"/>
          <a:stretch>
            <a:fillRect/>
          </a:stretch>
        </p:blipFill>
        <p:spPr>
          <a:xfrm>
            <a:off x="5638800" y="1417638"/>
            <a:ext cx="2087562" cy="311906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to="" calcmode="lin" valueType="num">
                                      <p:cBhvr>
                                        <p:cTn id="7" dur="1" fill="hold"/>
                                        <p:tgtEl>
                                          <p:spTgt spid="5"/>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to="" calcmode="lin" valueType="num">
                                      <p:cBhvr>
                                        <p:cTn id="17" dur="1" fill="hold"/>
                                        <p:tgtEl>
                                          <p:spTgt spid="3"/>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 to="" calcmode="lin" valueType="num">
                                      <p:cBhvr>
                                        <p:cTn id="22"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Conglomerate</a:t>
            </a:r>
            <a:endParaRPr lang="en-US" dirty="0"/>
          </a:p>
        </p:txBody>
      </p:sp>
      <p:pic>
        <p:nvPicPr>
          <p:cNvPr id="3" name="Picture 2" descr="images-3.jpg"/>
          <p:cNvPicPr>
            <a:picLocks noChangeAspect="1"/>
          </p:cNvPicPr>
          <p:nvPr/>
        </p:nvPicPr>
        <p:blipFill>
          <a:blip r:embed="rId2"/>
          <a:stretch>
            <a:fillRect/>
          </a:stretch>
        </p:blipFill>
        <p:spPr>
          <a:xfrm>
            <a:off x="2743200" y="1720850"/>
            <a:ext cx="3386646" cy="2546350"/>
          </a:xfrm>
          <a:prstGeom prst="rect">
            <a:avLst/>
          </a:prstGeom>
        </p:spPr>
      </p:pic>
      <p:sp>
        <p:nvSpPr>
          <p:cNvPr id="4" name="TextBox 3"/>
          <p:cNvSpPr txBox="1"/>
          <p:nvPr/>
        </p:nvSpPr>
        <p:spPr>
          <a:xfrm>
            <a:off x="3239311" y="4572000"/>
            <a:ext cx="2890535" cy="1477328"/>
          </a:xfrm>
          <a:prstGeom prst="rect">
            <a:avLst/>
          </a:prstGeom>
          <a:noFill/>
        </p:spPr>
        <p:txBody>
          <a:bodyPr wrap="none" rtlCol="0">
            <a:spAutoFit/>
          </a:bodyPr>
          <a:lstStyle/>
          <a:p>
            <a:r>
              <a:rPr lang="en-US" dirty="0" err="1" smtClean="0"/>
              <a:t>Mohs</a:t>
            </a:r>
            <a:r>
              <a:rPr lang="en-US" dirty="0" smtClean="0"/>
              <a:t> 3</a:t>
            </a:r>
          </a:p>
          <a:p>
            <a:r>
              <a:rPr lang="en-US" dirty="0" smtClean="0"/>
              <a:t>Sedimentary</a:t>
            </a:r>
          </a:p>
          <a:p>
            <a:r>
              <a:rPr lang="en-US" dirty="0" smtClean="0"/>
              <a:t>Color Gray</a:t>
            </a:r>
          </a:p>
          <a:p>
            <a:r>
              <a:rPr lang="en-US" dirty="0" smtClean="0"/>
              <a:t>Bound together with cement</a:t>
            </a:r>
          </a:p>
          <a:p>
            <a:r>
              <a:rPr lang="en-US" dirty="0" smtClean="0"/>
              <a:t>Reconsolidated gravel</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to="" calcmode="lin" valueType="num">
                                      <p:cBhvr>
                                        <p:cTn id="7" dur="1" fill="hold"/>
                                        <p:tgtEl>
                                          <p:spTgt spid="3"/>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to="" calcmode="lin" valueType="num">
                                      <p:cBhvr>
                                        <p:cTn id="1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Basalt</a:t>
            </a:r>
            <a:endParaRPr lang="en-US" dirty="0"/>
          </a:p>
        </p:txBody>
      </p:sp>
      <p:pic>
        <p:nvPicPr>
          <p:cNvPr id="3" name="Picture 2" descr="images-4.jpg"/>
          <p:cNvPicPr>
            <a:picLocks noChangeAspect="1"/>
          </p:cNvPicPr>
          <p:nvPr/>
        </p:nvPicPr>
        <p:blipFill>
          <a:blip r:embed="rId2"/>
          <a:stretch>
            <a:fillRect/>
          </a:stretch>
        </p:blipFill>
        <p:spPr>
          <a:xfrm>
            <a:off x="3200400" y="2362200"/>
            <a:ext cx="3014466" cy="2063750"/>
          </a:xfrm>
          <a:prstGeom prst="rect">
            <a:avLst/>
          </a:prstGeom>
        </p:spPr>
      </p:pic>
      <p:sp>
        <p:nvSpPr>
          <p:cNvPr id="4" name="TextBox 3"/>
          <p:cNvSpPr txBox="1"/>
          <p:nvPr/>
        </p:nvSpPr>
        <p:spPr>
          <a:xfrm>
            <a:off x="3200400" y="4872335"/>
            <a:ext cx="2436184" cy="1477328"/>
          </a:xfrm>
          <a:prstGeom prst="rect">
            <a:avLst/>
          </a:prstGeom>
          <a:noFill/>
        </p:spPr>
        <p:txBody>
          <a:bodyPr wrap="none" rtlCol="0">
            <a:spAutoFit/>
          </a:bodyPr>
          <a:lstStyle/>
          <a:p>
            <a:r>
              <a:rPr lang="en-US" dirty="0" err="1" smtClean="0"/>
              <a:t>Mohs</a:t>
            </a:r>
            <a:r>
              <a:rPr lang="en-US" dirty="0" smtClean="0"/>
              <a:t> 2</a:t>
            </a:r>
          </a:p>
          <a:p>
            <a:r>
              <a:rPr lang="en-US" dirty="0" smtClean="0"/>
              <a:t>Igneous</a:t>
            </a:r>
          </a:p>
          <a:p>
            <a:r>
              <a:rPr lang="en-US" dirty="0" smtClean="0"/>
              <a:t>Dark/Black </a:t>
            </a:r>
          </a:p>
          <a:p>
            <a:r>
              <a:rPr lang="en-US" dirty="0" smtClean="0"/>
              <a:t>Fine grained sponge like</a:t>
            </a:r>
          </a:p>
          <a:p>
            <a:r>
              <a:rPr lang="en-US" dirty="0" smtClean="0"/>
              <a:t>Volcanic</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to="" calcmode="lin" valueType="num">
                                      <p:cBhvr>
                                        <p:cTn id="7" dur="1" fill="hold"/>
                                        <p:tgtEl>
                                          <p:spTgt spid="3"/>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to="" calcmode="lin" valueType="num">
                                      <p:cBhvr>
                                        <p:cTn id="1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307</TotalTime>
  <Words>888</Words>
  <Application>Microsoft Macintosh PowerPoint</Application>
  <PresentationFormat>On-screen Show (4:3)</PresentationFormat>
  <Paragraphs>246</Paragraphs>
  <Slides>47</Slides>
  <Notes>0</Notes>
  <HiddenSlides>0</HiddenSlides>
  <MMClips>0</MMClips>
  <ScaleCrop>false</ScaleCrop>
  <HeadingPairs>
    <vt:vector size="4" baseType="variant">
      <vt:variant>
        <vt:lpstr>Design Template</vt:lpstr>
      </vt:variant>
      <vt:variant>
        <vt:i4>1</vt:i4>
      </vt:variant>
      <vt:variant>
        <vt:lpstr>Slide Titles</vt:lpstr>
      </vt:variant>
      <vt:variant>
        <vt:i4>47</vt:i4>
      </vt:variant>
    </vt:vector>
  </HeadingPairs>
  <TitlesOfParts>
    <vt:vector size="48" baseType="lpstr">
      <vt:lpstr>Office Theme</vt:lpstr>
      <vt:lpstr>Biotite</vt:lpstr>
      <vt:lpstr>Marble</vt:lpstr>
      <vt:lpstr>Copper</vt:lpstr>
      <vt:lpstr>Bituminous Coal</vt:lpstr>
      <vt:lpstr>Apatite</vt:lpstr>
      <vt:lpstr>Feldspar</vt:lpstr>
      <vt:lpstr>Talus Slope</vt:lpstr>
      <vt:lpstr>Conglomerate</vt:lpstr>
      <vt:lpstr>Basalt</vt:lpstr>
      <vt:lpstr>Fluorite</vt:lpstr>
      <vt:lpstr>Calcite</vt:lpstr>
      <vt:lpstr>Galena</vt:lpstr>
      <vt:lpstr>Gneiss</vt:lpstr>
      <vt:lpstr>Granite</vt:lpstr>
      <vt:lpstr>Gypsum</vt:lpstr>
      <vt:lpstr>Garnet Schist</vt:lpstr>
      <vt:lpstr>Kaolinite</vt:lpstr>
      <vt:lpstr>Graphite</vt:lpstr>
      <vt:lpstr>Limestone</vt:lpstr>
      <vt:lpstr>Hematite</vt:lpstr>
      <vt:lpstr>Geyser</vt:lpstr>
      <vt:lpstr>Halite</vt:lpstr>
      <vt:lpstr>Mica</vt:lpstr>
      <vt:lpstr>Obsidian</vt:lpstr>
      <vt:lpstr>Pumice</vt:lpstr>
      <vt:lpstr>Pyrite</vt:lpstr>
      <vt:lpstr>Quartz</vt:lpstr>
      <vt:lpstr>Quartzite</vt:lpstr>
      <vt:lpstr>Red Sandstone</vt:lpstr>
      <vt:lpstr>Scoria</vt:lpstr>
      <vt:lpstr>Geyser</vt:lpstr>
      <vt:lpstr>Shale</vt:lpstr>
      <vt:lpstr>Slate</vt:lpstr>
      <vt:lpstr>Volcanoes</vt:lpstr>
      <vt:lpstr>Anticline</vt:lpstr>
      <vt:lpstr>Schist</vt:lpstr>
      <vt:lpstr>Tectonic</vt:lpstr>
      <vt:lpstr>Plates </vt:lpstr>
      <vt:lpstr>Glaciers</vt:lpstr>
      <vt:lpstr>Island</vt:lpstr>
      <vt:lpstr>Peninsula</vt:lpstr>
      <vt:lpstr>Plains</vt:lpstr>
      <vt:lpstr>Plateaus</vt:lpstr>
      <vt:lpstr>Valleys</vt:lpstr>
      <vt:lpstr>Loess</vt:lpstr>
      <vt:lpstr>Deserts</vt:lpstr>
      <vt:lpstr>Canyon</vt:lpstr>
    </vt:vector>
  </TitlesOfParts>
  <Company>St. Raphael School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Apatite</dc:title>
  <dc:creator>Roger Brooks</dc:creator>
  <cp:lastModifiedBy>Roger Brooks</cp:lastModifiedBy>
  <cp:revision>27</cp:revision>
  <dcterms:created xsi:type="dcterms:W3CDTF">2011-03-08T19:49:02Z</dcterms:created>
  <dcterms:modified xsi:type="dcterms:W3CDTF">2011-03-08T19:50:17Z</dcterms:modified>
</cp:coreProperties>
</file>