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D4E51-E456-4CCE-839C-FBA723E15AE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4E11F-15F6-4F22-95CC-637807BB5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7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B8824F-001C-41DE-A5B5-A83C86CC4B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1FDB04-754A-4767-956B-BB41CA8969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672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990600" y="2058988"/>
            <a:ext cx="68580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Bellringer</a:t>
            </a:r>
            <a:endParaRPr lang="en-US" sz="2800">
              <a:solidFill>
                <a:srgbClr val="FFCC00"/>
              </a:solidFill>
            </a:endParaRP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1066800" y="2946400"/>
            <a:ext cx="7072313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</a:pPr>
            <a:r>
              <a:rPr lang="en-US" sz="2400">
                <a:solidFill>
                  <a:schemeClr val="bg1"/>
                </a:solidFill>
                <a:cs typeface="Times New Roman" pitchFamily="18" charset="0"/>
              </a:rPr>
              <a:t>Write a brief response to this question: “Which is more important, imagination or knowledge?”</a:t>
            </a:r>
          </a:p>
          <a:p>
            <a:pPr>
              <a:buClr>
                <a:srgbClr val="FFCC00"/>
              </a:buClr>
            </a:pPr>
            <a:endParaRPr lang="en-US" sz="2400">
              <a:solidFill>
                <a:schemeClr val="bg1"/>
              </a:solidFill>
              <a:cs typeface="Times New Roman" pitchFamily="18" charset="0"/>
            </a:endParaRPr>
          </a:p>
          <a:p>
            <a:pPr>
              <a:buClr>
                <a:srgbClr val="FFCC00"/>
              </a:buClr>
            </a:pPr>
            <a:r>
              <a:rPr lang="en-US" sz="2400">
                <a:solidFill>
                  <a:schemeClr val="bg1"/>
                </a:solidFill>
                <a:cs typeface="Times New Roman" pitchFamily="18" charset="0"/>
              </a:rPr>
              <a:t>Write your response in your </a:t>
            </a:r>
            <a:r>
              <a:rPr lang="en-US" sz="2400" b="1">
                <a:solidFill>
                  <a:srgbClr val="FFCC00"/>
                </a:solidFill>
                <a:cs typeface="Times New Roman" pitchFamily="18" charset="0"/>
              </a:rPr>
              <a:t>science journal.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919163" y="-76200"/>
            <a:ext cx="22812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 Chapter</a:t>
            </a:r>
          </a:p>
        </p:txBody>
      </p:sp>
    </p:spTree>
    <p:extLst>
      <p:ext uri="{BB962C8B-B14F-4D97-AF65-F5344CB8AC3E}">
        <p14:creationId xmlns:p14="http://schemas.microsoft.com/office/powerpoint/2010/main" val="112682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919163" y="0"/>
            <a:ext cx="22812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 Chapter</a:t>
            </a:r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838200" y="1066800"/>
            <a:ext cx="7678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Analyze the Results</a:t>
            </a:r>
          </a:p>
        </p:txBody>
      </p:sp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1008063" y="1736725"/>
            <a:ext cx="3182937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After they finish their tests, scientists must analyze the results. Analyzing the results helps scientists explain and focus on the effect of the variable.</a:t>
            </a:r>
          </a:p>
        </p:txBody>
      </p:sp>
      <p:pic>
        <p:nvPicPr>
          <p:cNvPr id="158739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25" y="1219200"/>
            <a:ext cx="36163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745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3723" name="Text Box 11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243724" name="Rectangle 12"/>
          <p:cNvSpPr>
            <a:spLocks noChangeArrowheads="1"/>
          </p:cNvSpPr>
          <p:nvPr/>
        </p:nvSpPr>
        <p:spPr bwMode="auto">
          <a:xfrm>
            <a:off x="896938" y="-31750"/>
            <a:ext cx="2379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Chapter</a:t>
            </a:r>
          </a:p>
        </p:txBody>
      </p:sp>
      <p:sp>
        <p:nvSpPr>
          <p:cNvPr id="243727" name="Rectangle 15"/>
          <p:cNvSpPr>
            <a:spLocks noChangeArrowheads="1"/>
          </p:cNvSpPr>
          <p:nvPr/>
        </p:nvSpPr>
        <p:spPr bwMode="auto">
          <a:xfrm>
            <a:off x="1008063" y="2232025"/>
            <a:ext cx="7678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Draw Conclusions</a:t>
            </a:r>
          </a:p>
        </p:txBody>
      </p:sp>
      <p:sp>
        <p:nvSpPr>
          <p:cNvPr id="243730" name="Rectangle 18"/>
          <p:cNvSpPr>
            <a:spLocks noChangeArrowheads="1"/>
          </p:cNvSpPr>
          <p:nvPr/>
        </p:nvSpPr>
        <p:spPr bwMode="auto">
          <a:xfrm>
            <a:off x="968375" y="3040063"/>
            <a:ext cx="7224713" cy="107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Scientists must conclude if the results of their tests support the hypothesis. Proving that a hypothesis is not true can be as valuable as proving that it is true.</a:t>
            </a:r>
          </a:p>
        </p:txBody>
      </p:sp>
    </p:spTree>
    <p:extLst>
      <p:ext uri="{BB962C8B-B14F-4D97-AF65-F5344CB8AC3E}">
        <p14:creationId xmlns:p14="http://schemas.microsoft.com/office/powerpoint/2010/main" val="2930687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3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919163" y="0"/>
            <a:ext cx="22812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 Chapter</a:t>
            </a:r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1008063" y="1325563"/>
            <a:ext cx="7678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Communicate Results</a:t>
            </a:r>
          </a:p>
        </p:txBody>
      </p:sp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990600" y="2133600"/>
            <a:ext cx="7543800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After finishing an investigation, scientists communicate their results. 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Sharing allows other scientists to repeat experiments to see if they get the same results.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Sometimes, new data lead scientists to change their hypotheses.</a:t>
            </a:r>
          </a:p>
        </p:txBody>
      </p:sp>
    </p:spTree>
    <p:extLst>
      <p:ext uri="{BB962C8B-B14F-4D97-AF65-F5344CB8AC3E}">
        <p14:creationId xmlns:p14="http://schemas.microsoft.com/office/powerpoint/2010/main" val="113086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5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1106488"/>
            <a:ext cx="7413625" cy="498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554" name="Text Box 18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193555" name="Rectangle 19"/>
          <p:cNvSpPr>
            <a:spLocks noChangeArrowheads="1"/>
          </p:cNvSpPr>
          <p:nvPr/>
        </p:nvSpPr>
        <p:spPr bwMode="auto">
          <a:xfrm>
            <a:off x="896938" y="0"/>
            <a:ext cx="2379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Chapter</a:t>
            </a:r>
          </a:p>
        </p:txBody>
      </p:sp>
    </p:spTree>
    <p:extLst>
      <p:ext uri="{BB962C8B-B14F-4D97-AF65-F5344CB8AC3E}">
        <p14:creationId xmlns:p14="http://schemas.microsoft.com/office/powerpoint/2010/main" val="376754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672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 3</a:t>
            </a:r>
            <a:r>
              <a:rPr lang="en-US" sz="2000" b="1"/>
              <a:t>  </a:t>
            </a:r>
            <a:r>
              <a:rPr lang="en-US" sz="2000" b="1">
                <a:solidFill>
                  <a:schemeClr val="bg1"/>
                </a:solidFill>
              </a:rPr>
              <a:t>Scientific Models</a:t>
            </a: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958850" y="1312863"/>
            <a:ext cx="70723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Bellringer</a:t>
            </a:r>
            <a:endParaRPr lang="en-US" sz="2800">
              <a:solidFill>
                <a:srgbClr val="FFCC00"/>
              </a:solidFill>
            </a:endParaRPr>
          </a:p>
        </p:txBody>
      </p:sp>
      <p:sp>
        <p:nvSpPr>
          <p:cNvPr id="162828" name="Rectangle 12"/>
          <p:cNvSpPr>
            <a:spLocks noChangeArrowheads="1"/>
          </p:cNvSpPr>
          <p:nvPr/>
        </p:nvSpPr>
        <p:spPr bwMode="auto">
          <a:xfrm>
            <a:off x="981075" y="2125663"/>
            <a:ext cx="7705725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 typeface="Times" pitchFamily="18" charset="0"/>
              <a:buNone/>
            </a:pPr>
            <a:r>
              <a:rPr lang="en-US" sz="2400">
                <a:solidFill>
                  <a:schemeClr val="bg1"/>
                </a:solidFill>
              </a:rPr>
              <a:t>Answer the following questions in your </a:t>
            </a:r>
            <a:r>
              <a:rPr lang="en-US" sz="2400" b="1">
                <a:solidFill>
                  <a:srgbClr val="FFCC00"/>
                </a:solidFill>
              </a:rPr>
              <a:t>Science Journal:</a:t>
            </a:r>
            <a:endParaRPr lang="en-US" sz="2400">
              <a:solidFill>
                <a:schemeClr val="bg1"/>
              </a:solidFill>
            </a:endParaRPr>
          </a:p>
          <a:p>
            <a:pPr>
              <a:buClr>
                <a:srgbClr val="FFCC00"/>
              </a:buClr>
              <a:buFont typeface="Times" pitchFamily="18" charset="0"/>
              <a:buNone/>
            </a:pPr>
            <a:endParaRPr lang="en-US" sz="2400">
              <a:solidFill>
                <a:schemeClr val="bg1"/>
              </a:solidFill>
            </a:endParaRPr>
          </a:p>
          <a:p>
            <a:pPr>
              <a:buClr>
                <a:srgbClr val="FFCC00"/>
              </a:buClr>
              <a:buFont typeface="Times" pitchFamily="18" charset="0"/>
              <a:buNone/>
            </a:pPr>
            <a:r>
              <a:rPr lang="en-US" sz="2400">
                <a:solidFill>
                  <a:schemeClr val="bg1"/>
                </a:solidFill>
              </a:rPr>
              <a:t>What is a model?</a:t>
            </a:r>
          </a:p>
          <a:p>
            <a:pPr>
              <a:buClr>
                <a:srgbClr val="FFCC00"/>
              </a:buClr>
              <a:buFont typeface="Times" pitchFamily="18" charset="0"/>
              <a:buNone/>
            </a:pPr>
            <a:endParaRPr lang="en-US" sz="2400">
              <a:solidFill>
                <a:schemeClr val="bg1"/>
              </a:solidFill>
            </a:endParaRPr>
          </a:p>
          <a:p>
            <a:pPr>
              <a:buClr>
                <a:srgbClr val="FFCC00"/>
              </a:buClr>
              <a:buFont typeface="Times" pitchFamily="18" charset="0"/>
              <a:buNone/>
            </a:pPr>
            <a:r>
              <a:rPr lang="en-US" sz="2400">
                <a:solidFill>
                  <a:schemeClr val="bg1"/>
                </a:solidFill>
              </a:rPr>
              <a:t>Name several types of models.</a:t>
            </a:r>
          </a:p>
          <a:p>
            <a:pPr>
              <a:buClr>
                <a:srgbClr val="FFCC00"/>
              </a:buClr>
              <a:buFont typeface="Times" pitchFamily="18" charset="0"/>
              <a:buNone/>
            </a:pPr>
            <a:endParaRPr lang="en-US" sz="2400">
              <a:solidFill>
                <a:schemeClr val="bg1"/>
              </a:solidFill>
            </a:endParaRPr>
          </a:p>
          <a:p>
            <a:pPr>
              <a:buClr>
                <a:srgbClr val="FFCC00"/>
              </a:buClr>
              <a:buFont typeface="Times" pitchFamily="18" charset="0"/>
              <a:buNone/>
            </a:pPr>
            <a:r>
              <a:rPr lang="en-US" sz="2400">
                <a:solidFill>
                  <a:schemeClr val="bg1"/>
                </a:solidFill>
              </a:rPr>
              <a:t>What models have you used?</a:t>
            </a:r>
          </a:p>
          <a:p>
            <a:pPr>
              <a:buClr>
                <a:srgbClr val="FFCC00"/>
              </a:buClr>
              <a:buFont typeface="Times" pitchFamily="18" charset="0"/>
              <a:buChar char="•"/>
            </a:pPr>
            <a:endParaRPr lang="en-US" sz="2400"/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>
            <a:off x="896938" y="0"/>
            <a:ext cx="2379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Chapter</a:t>
            </a:r>
          </a:p>
        </p:txBody>
      </p:sp>
    </p:spTree>
    <p:extLst>
      <p:ext uri="{BB962C8B-B14F-4D97-AF65-F5344CB8AC3E}">
        <p14:creationId xmlns:p14="http://schemas.microsoft.com/office/powerpoint/2010/main" val="1405490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896938" y="-76200"/>
            <a:ext cx="2379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Chapter</a:t>
            </a:r>
          </a:p>
        </p:txBody>
      </p:sp>
      <p:sp>
        <p:nvSpPr>
          <p:cNvPr id="142351" name="Rectangle 15"/>
          <p:cNvSpPr>
            <a:spLocks noChangeArrowheads="1"/>
          </p:cNvSpPr>
          <p:nvPr/>
        </p:nvSpPr>
        <p:spPr bwMode="auto">
          <a:xfrm>
            <a:off x="1044575" y="2286000"/>
            <a:ext cx="7413625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 typeface="Times" pitchFamily="18" charset="0"/>
              <a:buChar char="•"/>
            </a:pPr>
            <a:r>
              <a:rPr lang="en-US" sz="2400" b="1">
                <a:solidFill>
                  <a:srgbClr val="FFCC00"/>
                </a:solidFill>
              </a:rPr>
              <a:t> Describe </a:t>
            </a:r>
            <a:r>
              <a:rPr lang="en-US" sz="2400">
                <a:solidFill>
                  <a:schemeClr val="bg1"/>
                </a:solidFill>
              </a:rPr>
              <a:t>scientific methods.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Times" pitchFamily="18" charset="0"/>
              <a:buNone/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 typeface="Times" pitchFamily="18" charset="0"/>
              <a:buChar char="•"/>
            </a:pPr>
            <a:r>
              <a:rPr lang="en-US" sz="2400" b="1">
                <a:solidFill>
                  <a:srgbClr val="FFCC00"/>
                </a:solidFill>
              </a:rPr>
              <a:t> Determine</a:t>
            </a:r>
            <a:r>
              <a:rPr lang="en-US" sz="2400">
                <a:solidFill>
                  <a:schemeClr val="bg1"/>
                </a:solidFill>
              </a:rPr>
              <a:t> the appropriate design of a controlled experiment.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Times" pitchFamily="18" charset="0"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 typeface="Times" pitchFamily="18" charset="0"/>
              <a:buChar char="•"/>
            </a:pPr>
            <a:r>
              <a:rPr lang="en-US" sz="2400" b="1">
                <a:solidFill>
                  <a:srgbClr val="FFCC00"/>
                </a:solidFill>
              </a:rPr>
              <a:t> Use</a:t>
            </a:r>
            <a:r>
              <a:rPr lang="en-US" sz="2400">
                <a:solidFill>
                  <a:schemeClr val="bg1"/>
                </a:solidFill>
              </a:rPr>
              <a:t> information in tables and graphs to analyze experimental results.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Times" pitchFamily="18" charset="0"/>
              <a:buNone/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 typeface="Times" pitchFamily="18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rgbClr val="FFCC00"/>
                </a:solidFill>
              </a:rPr>
              <a:t>Explain</a:t>
            </a:r>
            <a:r>
              <a:rPr lang="en-US" sz="2400">
                <a:solidFill>
                  <a:schemeClr val="bg1"/>
                </a:solidFill>
              </a:rPr>
              <a:t> how scientific knowledge can change.</a:t>
            </a:r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990600" y="1447800"/>
            <a:ext cx="5661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3070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4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146444" name="Rectangle 12"/>
          <p:cNvSpPr>
            <a:spLocks noChangeArrowheads="1"/>
          </p:cNvSpPr>
          <p:nvPr/>
        </p:nvSpPr>
        <p:spPr bwMode="auto">
          <a:xfrm>
            <a:off x="896938" y="-76200"/>
            <a:ext cx="2379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Chapter</a:t>
            </a:r>
          </a:p>
        </p:txBody>
      </p:sp>
      <p:sp>
        <p:nvSpPr>
          <p:cNvPr id="146447" name="Rectangle 15"/>
          <p:cNvSpPr>
            <a:spLocks noChangeArrowheads="1"/>
          </p:cNvSpPr>
          <p:nvPr/>
        </p:nvSpPr>
        <p:spPr bwMode="auto">
          <a:xfrm>
            <a:off x="1008063" y="1905000"/>
            <a:ext cx="7678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What Are Scientific Methods?</a:t>
            </a:r>
          </a:p>
        </p:txBody>
      </p:sp>
      <p:sp>
        <p:nvSpPr>
          <p:cNvPr id="146448" name="Rectangle 16"/>
          <p:cNvSpPr>
            <a:spLocks noChangeArrowheads="1"/>
          </p:cNvSpPr>
          <p:nvPr/>
        </p:nvSpPr>
        <p:spPr bwMode="auto">
          <a:xfrm>
            <a:off x="1112838" y="2819400"/>
            <a:ext cx="7185025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rgbClr val="FFCC00"/>
                </a:solidFill>
              </a:rPr>
              <a:t>Scientific methods</a:t>
            </a:r>
            <a:r>
              <a:rPr lang="en-US" sz="2400">
                <a:solidFill>
                  <a:schemeClr val="bg1"/>
                </a:solidFill>
              </a:rPr>
              <a:t> are the ways in which scientists answer questions and solve problems.</a:t>
            </a:r>
          </a:p>
        </p:txBody>
      </p:sp>
    </p:spTree>
    <p:extLst>
      <p:ext uri="{BB962C8B-B14F-4D97-AF65-F5344CB8AC3E}">
        <p14:creationId xmlns:p14="http://schemas.microsoft.com/office/powerpoint/2010/main" val="901389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8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587" name="Text Box 11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896938" y="-76200"/>
            <a:ext cx="2379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Chapter</a:t>
            </a: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1008063" y="2155825"/>
            <a:ext cx="7185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Ask a Question</a:t>
            </a: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1008063" y="2963863"/>
            <a:ext cx="7185025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Asking a question helps focus the purpose of the investigation. Scientists often ask a question after making an observation.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For example, students observing deformed frogs might ask, “Could something in the water be causing the deformities?”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0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6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1675" name="Text Box 11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241676" name="Rectangle 12"/>
          <p:cNvSpPr>
            <a:spLocks noChangeArrowheads="1"/>
          </p:cNvSpPr>
          <p:nvPr/>
        </p:nvSpPr>
        <p:spPr bwMode="auto">
          <a:xfrm>
            <a:off x="896938" y="-76200"/>
            <a:ext cx="2379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Chapter</a:t>
            </a:r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1008063" y="2255838"/>
            <a:ext cx="7185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Make Observations</a:t>
            </a:r>
          </a:p>
        </p:txBody>
      </p:sp>
      <p:sp>
        <p:nvSpPr>
          <p:cNvPr id="241680" name="Rectangle 16"/>
          <p:cNvSpPr>
            <a:spLocks noChangeArrowheads="1"/>
          </p:cNvSpPr>
          <p:nvPr/>
        </p:nvSpPr>
        <p:spPr bwMode="auto">
          <a:xfrm>
            <a:off x="1008063" y="3063875"/>
            <a:ext cx="7185025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 b="1">
                <a:solidFill>
                  <a:srgbClr val="FFCC00"/>
                </a:solidFill>
              </a:rPr>
              <a:t> Accurate Observations </a:t>
            </a:r>
            <a:r>
              <a:rPr lang="en-US" sz="2400">
                <a:solidFill>
                  <a:schemeClr val="bg1"/>
                </a:solidFill>
              </a:rPr>
              <a:t>Any information that you gather through your senses is an observation. Scientist use standard tools and methods to make and record observations. </a:t>
            </a:r>
          </a:p>
        </p:txBody>
      </p:sp>
    </p:spTree>
    <p:extLst>
      <p:ext uri="{BB962C8B-B14F-4D97-AF65-F5344CB8AC3E}">
        <p14:creationId xmlns:p14="http://schemas.microsoft.com/office/powerpoint/2010/main" val="2160709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8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154636" name="Rectangle 12"/>
          <p:cNvSpPr>
            <a:spLocks noChangeArrowheads="1"/>
          </p:cNvSpPr>
          <p:nvPr/>
        </p:nvSpPr>
        <p:spPr bwMode="auto">
          <a:xfrm>
            <a:off x="896938" y="-76200"/>
            <a:ext cx="2379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Chapter</a:t>
            </a:r>
          </a:p>
        </p:txBody>
      </p:sp>
      <p:sp>
        <p:nvSpPr>
          <p:cNvPr id="154639" name="Rectangle 15"/>
          <p:cNvSpPr>
            <a:spLocks noChangeArrowheads="1"/>
          </p:cNvSpPr>
          <p:nvPr/>
        </p:nvSpPr>
        <p:spPr bwMode="auto">
          <a:xfrm>
            <a:off x="1055688" y="1679575"/>
            <a:ext cx="7678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Form a Hypothesis</a:t>
            </a:r>
          </a:p>
        </p:txBody>
      </p:sp>
      <p:sp>
        <p:nvSpPr>
          <p:cNvPr id="154640" name="Rectangle 16"/>
          <p:cNvSpPr>
            <a:spLocks noChangeArrowheads="1"/>
          </p:cNvSpPr>
          <p:nvPr/>
        </p:nvSpPr>
        <p:spPr bwMode="auto">
          <a:xfrm>
            <a:off x="1055688" y="2563813"/>
            <a:ext cx="7185025" cy="2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A </a:t>
            </a:r>
            <a:r>
              <a:rPr lang="en-US" sz="2400" b="1">
                <a:solidFill>
                  <a:srgbClr val="FFCC00"/>
                </a:solidFill>
              </a:rPr>
              <a:t>hypothesis</a:t>
            </a:r>
            <a:r>
              <a:rPr lang="en-US" sz="2400">
                <a:solidFill>
                  <a:schemeClr val="bg1"/>
                </a:solidFill>
              </a:rPr>
              <a:t> is a possible explanation or answer to a question that is based on observation and can be tested.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A statement of cause and effect that can be used to set up a test for a hypothesis is called a prediction.</a:t>
            </a:r>
            <a:endParaRPr lang="en-US" sz="2400" b="1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2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896938" y="-76200"/>
            <a:ext cx="2379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Chapter</a:t>
            </a:r>
          </a:p>
        </p:txBody>
      </p:sp>
      <p:pic>
        <p:nvPicPr>
          <p:cNvPr id="2805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66888"/>
            <a:ext cx="6248400" cy="38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822325" y="1066800"/>
            <a:ext cx="5387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A Hypothesis Makes Predictions </a:t>
            </a:r>
          </a:p>
        </p:txBody>
      </p:sp>
    </p:spTree>
    <p:extLst>
      <p:ext uri="{BB962C8B-B14F-4D97-AF65-F5344CB8AC3E}">
        <p14:creationId xmlns:p14="http://schemas.microsoft.com/office/powerpoint/2010/main" val="254871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83" name="Text Box 11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896938" y="-76200"/>
            <a:ext cx="2379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Chapter</a:t>
            </a:r>
          </a:p>
        </p:txBody>
      </p:sp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1008063" y="1233488"/>
            <a:ext cx="7678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Test the Hypothesis</a:t>
            </a:r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1008063" y="1828800"/>
            <a:ext cx="7185025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rgbClr val="FFCC00"/>
                </a:solidFill>
              </a:rPr>
              <a:t>Under Control  </a:t>
            </a:r>
            <a:r>
              <a:rPr lang="en-US" sz="2400">
                <a:solidFill>
                  <a:schemeClr val="bg1"/>
                </a:solidFill>
              </a:rPr>
              <a:t>A controlled experiment tests only one factor at a time and consists of a control group and one or more experimental groups.</a:t>
            </a:r>
          </a:p>
        </p:txBody>
      </p:sp>
      <p:pic>
        <p:nvPicPr>
          <p:cNvPr id="156690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13" y="3048000"/>
            <a:ext cx="5181600" cy="288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682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4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3429000" y="152400"/>
            <a:ext cx="462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Section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CC00"/>
                </a:solidFill>
              </a:rPr>
              <a:t>2  </a:t>
            </a:r>
            <a:r>
              <a:rPr lang="en-US" sz="2000" b="1">
                <a:solidFill>
                  <a:schemeClr val="bg1"/>
                </a:solidFill>
              </a:rPr>
              <a:t>Scientific Methods</a:t>
            </a:r>
          </a:p>
        </p:txBody>
      </p:sp>
      <p:sp>
        <p:nvSpPr>
          <p:cNvPr id="197644" name="Rectangle 12"/>
          <p:cNvSpPr>
            <a:spLocks noChangeArrowheads="1"/>
          </p:cNvSpPr>
          <p:nvPr/>
        </p:nvSpPr>
        <p:spPr bwMode="auto">
          <a:xfrm>
            <a:off x="896938" y="-76200"/>
            <a:ext cx="2379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Introductory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Chapter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1008063" y="1739900"/>
            <a:ext cx="7678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C00"/>
                </a:solidFill>
              </a:rPr>
              <a:t>Test the Hypothesis, </a:t>
            </a:r>
            <a:r>
              <a:rPr lang="en-US" sz="2800" i="1">
                <a:solidFill>
                  <a:srgbClr val="FFCC00"/>
                </a:solidFill>
              </a:rPr>
              <a:t>continued</a:t>
            </a:r>
            <a:endParaRPr lang="en-US" sz="2800" b="1" i="1">
              <a:solidFill>
                <a:srgbClr val="FFCC00"/>
              </a:solidFill>
            </a:endParaRP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990600" y="2563813"/>
            <a:ext cx="7185025" cy="2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 b="1">
                <a:solidFill>
                  <a:srgbClr val="FFCC00"/>
                </a:solidFill>
              </a:rPr>
              <a:t> Designing an Experiment  </a:t>
            </a:r>
            <a:r>
              <a:rPr lang="en-US" sz="2400">
                <a:solidFill>
                  <a:schemeClr val="bg1"/>
                </a:solidFill>
              </a:rPr>
              <a:t>Designing a good experiment requires planning and a consideration of all factors.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sz="2400" b="1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 b="1">
                <a:solidFill>
                  <a:srgbClr val="FFCC00"/>
                </a:solidFill>
              </a:rPr>
              <a:t> Collecting Data  </a:t>
            </a:r>
            <a:r>
              <a:rPr lang="en-US" sz="2400">
                <a:solidFill>
                  <a:schemeClr val="bg1"/>
                </a:solidFill>
              </a:rPr>
              <a:t>Scientists keep clear, accurate, honest records of their data so that other scientists can repeat the experiment and verify the results.</a:t>
            </a:r>
          </a:p>
        </p:txBody>
      </p:sp>
    </p:spTree>
    <p:extLst>
      <p:ext uri="{BB962C8B-B14F-4D97-AF65-F5344CB8AC3E}">
        <p14:creationId xmlns:p14="http://schemas.microsoft.com/office/powerpoint/2010/main" val="335793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8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511</Words>
  <Application>Microsoft Office PowerPoint</Application>
  <PresentationFormat>On-screen Show (4:3)</PresentationFormat>
  <Paragraphs>91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Bischoff</dc:creator>
  <cp:lastModifiedBy>Eric Bischoff</cp:lastModifiedBy>
  <cp:revision>1</cp:revision>
  <dcterms:created xsi:type="dcterms:W3CDTF">2014-09-19T21:08:28Z</dcterms:created>
  <dcterms:modified xsi:type="dcterms:W3CDTF">2014-09-19T21:09:54Z</dcterms:modified>
</cp:coreProperties>
</file>