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5"/>
  </p:notesMasterIdLst>
  <p:sldIdLst>
    <p:sldId id="258" r:id="rId2"/>
    <p:sldId id="256" r:id="rId3"/>
    <p:sldId id="257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300" r:id="rId42"/>
    <p:sldId id="298" r:id="rId43"/>
    <p:sldId id="299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B1FBD1-6E6E-4B7F-A023-F6B6718E664E}" type="datetimeFigureOut">
              <a:rPr lang="en-US" smtClean="0"/>
              <a:t>10/26/2009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79CFBB-FCEB-4031-BA23-A9C98F1D36A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79CFBB-FCEB-4031-BA23-A9C98F1D36A1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24E4B-08E1-4F98-AAAF-18A0819EFC1B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EE1CC8-64B5-499A-B37A-35675D817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24E4B-08E1-4F98-AAAF-18A0819EFC1B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1CC8-64B5-499A-B37A-35675D8176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24E4B-08E1-4F98-AAAF-18A0819EFC1B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1CC8-64B5-499A-B37A-35675D8176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3524E4B-08E1-4F98-AAAF-18A0819EFC1B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DEE1CC8-64B5-499A-B37A-35675D817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24E4B-08E1-4F98-AAAF-18A0819EFC1B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1CC8-64B5-499A-B37A-35675D817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24E4B-08E1-4F98-AAAF-18A0819EFC1B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1CC8-64B5-499A-B37A-35675D817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1CC8-64B5-499A-B37A-35675D817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24E4B-08E1-4F98-AAAF-18A0819EFC1B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24E4B-08E1-4F98-AAAF-18A0819EFC1B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1CC8-64B5-499A-B37A-35675D817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24E4B-08E1-4F98-AAAF-18A0819EFC1B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1CC8-64B5-499A-B37A-35675D8176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3524E4B-08E1-4F98-AAAF-18A0819EFC1B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DEE1CC8-64B5-499A-B37A-35675D817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24E4B-08E1-4F98-AAAF-18A0819EFC1B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EE1CC8-64B5-499A-B37A-35675D817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3524E4B-08E1-4F98-AAAF-18A0819EFC1B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DEE1CC8-64B5-499A-B37A-35675D817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7.xml"/><Relationship Id="rId18" Type="http://schemas.openxmlformats.org/officeDocument/2006/relationships/slide" Target="slide21.xml"/><Relationship Id="rId26" Type="http://schemas.openxmlformats.org/officeDocument/2006/relationships/slide" Target="slide32.xml"/><Relationship Id="rId39" Type="http://schemas.openxmlformats.org/officeDocument/2006/relationships/slide" Target="slide38.xml"/><Relationship Id="rId3" Type="http://schemas.openxmlformats.org/officeDocument/2006/relationships/slide" Target="slide14.xml"/><Relationship Id="rId21" Type="http://schemas.openxmlformats.org/officeDocument/2006/relationships/slide" Target="slide18.xml"/><Relationship Id="rId34" Type="http://schemas.openxmlformats.org/officeDocument/2006/relationships/slide" Target="slide43.xml"/><Relationship Id="rId42" Type="http://schemas.openxmlformats.org/officeDocument/2006/relationships/slide" Target="slide35.xml"/><Relationship Id="rId7" Type="http://schemas.openxmlformats.org/officeDocument/2006/relationships/slide" Target="slide13.xml"/><Relationship Id="rId12" Type="http://schemas.openxmlformats.org/officeDocument/2006/relationships/slide" Target="slide8.xml"/><Relationship Id="rId17" Type="http://schemas.openxmlformats.org/officeDocument/2006/relationships/slide" Target="slide22.xml"/><Relationship Id="rId25" Type="http://schemas.openxmlformats.org/officeDocument/2006/relationships/slide" Target="slide33.xml"/><Relationship Id="rId33" Type="http://schemas.openxmlformats.org/officeDocument/2006/relationships/slide" Target="slide25.xml"/><Relationship Id="rId38" Type="http://schemas.openxmlformats.org/officeDocument/2006/relationships/slide" Target="slide39.xml"/><Relationship Id="rId2" Type="http://schemas.openxmlformats.org/officeDocument/2006/relationships/slide" Target="slide4.xml"/><Relationship Id="rId16" Type="http://schemas.openxmlformats.org/officeDocument/2006/relationships/slide" Target="slide23.xml"/><Relationship Id="rId20" Type="http://schemas.openxmlformats.org/officeDocument/2006/relationships/slide" Target="slide19.xml"/><Relationship Id="rId29" Type="http://schemas.openxmlformats.org/officeDocument/2006/relationships/slide" Target="slide29.xml"/><Relationship Id="rId41" Type="http://schemas.openxmlformats.org/officeDocument/2006/relationships/slide" Target="slide3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11" Type="http://schemas.openxmlformats.org/officeDocument/2006/relationships/slide" Target="slide9.xml"/><Relationship Id="rId24" Type="http://schemas.openxmlformats.org/officeDocument/2006/relationships/slide" Target="slide15.xml"/><Relationship Id="rId32" Type="http://schemas.openxmlformats.org/officeDocument/2006/relationships/slide" Target="slide26.xml"/><Relationship Id="rId37" Type="http://schemas.openxmlformats.org/officeDocument/2006/relationships/slide" Target="slide40.xml"/><Relationship Id="rId40" Type="http://schemas.openxmlformats.org/officeDocument/2006/relationships/slide" Target="slide37.xml"/><Relationship Id="rId5" Type="http://schemas.openxmlformats.org/officeDocument/2006/relationships/slide" Target="slide34.xml"/><Relationship Id="rId15" Type="http://schemas.openxmlformats.org/officeDocument/2006/relationships/slide" Target="slide5.xml"/><Relationship Id="rId23" Type="http://schemas.openxmlformats.org/officeDocument/2006/relationships/slide" Target="slide16.xml"/><Relationship Id="rId28" Type="http://schemas.openxmlformats.org/officeDocument/2006/relationships/slide" Target="slide30.xml"/><Relationship Id="rId36" Type="http://schemas.openxmlformats.org/officeDocument/2006/relationships/slide" Target="slide41.xml"/><Relationship Id="rId10" Type="http://schemas.openxmlformats.org/officeDocument/2006/relationships/slide" Target="slide10.xml"/><Relationship Id="rId19" Type="http://schemas.openxmlformats.org/officeDocument/2006/relationships/slide" Target="slide20.xml"/><Relationship Id="rId31" Type="http://schemas.openxmlformats.org/officeDocument/2006/relationships/slide" Target="slide27.xml"/><Relationship Id="rId4" Type="http://schemas.openxmlformats.org/officeDocument/2006/relationships/slide" Target="slide24.xml"/><Relationship Id="rId9" Type="http://schemas.openxmlformats.org/officeDocument/2006/relationships/slide" Target="slide11.xml"/><Relationship Id="rId14" Type="http://schemas.openxmlformats.org/officeDocument/2006/relationships/slide" Target="slide6.xml"/><Relationship Id="rId22" Type="http://schemas.openxmlformats.org/officeDocument/2006/relationships/slide" Target="slide17.xml"/><Relationship Id="rId27" Type="http://schemas.openxmlformats.org/officeDocument/2006/relationships/slide" Target="slide31.xml"/><Relationship Id="rId30" Type="http://schemas.openxmlformats.org/officeDocument/2006/relationships/slide" Target="slide28.xml"/><Relationship Id="rId35" Type="http://schemas.openxmlformats.org/officeDocument/2006/relationships/slide" Target="slide4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685800"/>
            <a:ext cx="6629400" cy="3657600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Mrs. Rudolph</a:t>
            </a:r>
            <a:br>
              <a:rPr kumimoji="0" lang="en-US" sz="48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8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English 8</a:t>
            </a:r>
            <a:br>
              <a:rPr kumimoji="0" lang="en-US" sz="48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8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Quarter 2 Spelling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Study Guide</a:t>
            </a:r>
            <a:endParaRPr kumimoji="0" lang="en-US" sz="48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30" name="Picture 6" descr="http://www.dreamstime.com/spelling-bee-with-abc-chalkboard-thumb475837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457200"/>
            <a:ext cx="2286000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chose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 </a:t>
            </a:r>
            <a:r>
              <a:rPr lang="en-US" b="1" dirty="0" smtClean="0"/>
              <a:t>chose </a:t>
            </a:r>
            <a:r>
              <a:rPr lang="en-US" dirty="0" smtClean="0"/>
              <a:t>the wrong answer.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50292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Tip/Trick</a:t>
            </a:r>
            <a:r>
              <a:rPr lang="en-US" dirty="0" smtClean="0"/>
              <a:t>: </a:t>
            </a:r>
          </a:p>
          <a:p>
            <a:endParaRPr lang="en-US" dirty="0" smtClean="0"/>
          </a:p>
          <a:p>
            <a:r>
              <a:rPr lang="en-US" dirty="0" smtClean="0"/>
              <a:t>Past-tense version of choose.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3528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</a:t>
            </a:r>
            <a:r>
              <a:rPr lang="en-US" dirty="0" smtClean="0"/>
              <a:t>o </a:t>
            </a:r>
            <a:r>
              <a:rPr lang="en-US" dirty="0" smtClean="0"/>
              <a:t>select from a number of possibilities; pick by preference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does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</a:t>
            </a:r>
            <a:r>
              <a:rPr lang="en-US" b="1" dirty="0" smtClean="0"/>
              <a:t>does </a:t>
            </a:r>
            <a:r>
              <a:rPr lang="en-US" dirty="0" smtClean="0"/>
              <a:t>your friend do after school?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8862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smtClean="0"/>
              <a:t>create, form, or bring into being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enough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I’ve </a:t>
            </a:r>
            <a:r>
              <a:rPr lang="en-US" dirty="0" smtClean="0"/>
              <a:t>had </a:t>
            </a:r>
            <a:r>
              <a:rPr lang="en-US" b="1" dirty="0" smtClean="0"/>
              <a:t>enough</a:t>
            </a:r>
            <a:r>
              <a:rPr lang="en-US" dirty="0" smtClean="0"/>
              <a:t> running for one day.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8100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adequate </a:t>
            </a:r>
            <a:r>
              <a:rPr lang="en-US" dirty="0" smtClean="0"/>
              <a:t>for the want or need; sufficient for the purpose or to satisfy desire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finally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It’s </a:t>
            </a:r>
            <a:r>
              <a:rPr lang="en-US" b="1" dirty="0" smtClean="0"/>
              <a:t>finally </a:t>
            </a:r>
            <a:r>
              <a:rPr lang="en-US" dirty="0" smtClean="0"/>
              <a:t>Friday!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8862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at </a:t>
            </a:r>
            <a:r>
              <a:rPr lang="en-US" dirty="0" smtClean="0"/>
              <a:t>the final point or moment; in the end, in a final manner; conclusively or decisively, at last; eventually; after considerable </a:t>
            </a:r>
            <a:r>
              <a:rPr lang="en-US" dirty="0" smtClean="0"/>
              <a:t>delay</a:t>
            </a:r>
            <a:r>
              <a:rPr lang="en-US" b="1" dirty="0" smtClean="0"/>
              <a:t>.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smtClean="0"/>
              <a:t>h</a:t>
            </a:r>
            <a:r>
              <a:rPr lang="en-US" dirty="0" err="1" smtClean="0"/>
              <a:t>aven’t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They </a:t>
            </a:r>
            <a:r>
              <a:rPr lang="en-US" b="1" dirty="0" smtClean="0"/>
              <a:t>haven’t</a:t>
            </a:r>
            <a:r>
              <a:rPr lang="en-US" dirty="0" smtClean="0"/>
              <a:t> been here today.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46482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Tip/Trick</a:t>
            </a:r>
            <a:r>
              <a:rPr lang="en-US" dirty="0" smtClean="0"/>
              <a:t>: </a:t>
            </a:r>
          </a:p>
          <a:p>
            <a:endParaRPr lang="en-US" dirty="0" smtClean="0"/>
          </a:p>
          <a:p>
            <a:r>
              <a:rPr lang="en-US" dirty="0" smtClean="0"/>
              <a:t>contraction of ‘have’ and ‘not’.</a:t>
            </a:r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09600" y="32766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smtClean="0"/>
              <a:t>cause to, as by command or </a:t>
            </a:r>
            <a:r>
              <a:rPr lang="en-US" dirty="0" smtClean="0"/>
              <a:t>invitation to not happen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hole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 </a:t>
            </a:r>
            <a:r>
              <a:rPr lang="en-US" dirty="0" smtClean="0"/>
              <a:t>made a </a:t>
            </a:r>
            <a:r>
              <a:rPr lang="en-US" b="1" dirty="0" smtClean="0"/>
              <a:t>hole</a:t>
            </a:r>
            <a:r>
              <a:rPr lang="en-US" dirty="0" smtClean="0"/>
              <a:t>-in-one!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8862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 </a:t>
            </a:r>
            <a:r>
              <a:rPr lang="en-US" dirty="0" smtClean="0"/>
              <a:t>opening through something; gap; aperture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hoping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She </a:t>
            </a:r>
            <a:r>
              <a:rPr lang="en-US" dirty="0" smtClean="0"/>
              <a:t>was </a:t>
            </a:r>
            <a:r>
              <a:rPr lang="en-US" b="1" dirty="0" smtClean="0"/>
              <a:t>hoping</a:t>
            </a:r>
            <a:r>
              <a:rPr lang="en-US" dirty="0" smtClean="0"/>
              <a:t> he would notice her new hairstyle.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457200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Tip/Trick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If you add and extra ‘p’ the word becomes a bunny ‘hopping’ down the path.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2766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feeling that what is wanted can be had or that events will turn out for the best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smtClean="0"/>
              <a:t>its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book has lost </a:t>
            </a:r>
            <a:r>
              <a:rPr lang="en-US" b="1" dirty="0" smtClean="0"/>
              <a:t>its </a:t>
            </a:r>
            <a:r>
              <a:rPr lang="en-US" dirty="0" smtClean="0"/>
              <a:t>jacket.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5814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possessive form </a:t>
            </a:r>
            <a:r>
              <a:rPr lang="en-US" dirty="0" smtClean="0"/>
              <a:t>of  the word ‘it’. An apostrophe makes it a contraction.  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smtClean="0"/>
              <a:t>i</a:t>
            </a:r>
            <a:r>
              <a:rPr lang="en-US" dirty="0" err="1" smtClean="0"/>
              <a:t>t’s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It’s</a:t>
            </a:r>
            <a:r>
              <a:rPr lang="en-US" dirty="0" smtClean="0"/>
              <a:t> </a:t>
            </a:r>
            <a:r>
              <a:rPr lang="en-US" dirty="0" smtClean="0"/>
              <a:t>not too late yet.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6576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contraction </a:t>
            </a:r>
            <a:r>
              <a:rPr lang="en-US" dirty="0" smtClean="0"/>
              <a:t>of </a:t>
            </a:r>
            <a:r>
              <a:rPr lang="en-US" dirty="0" smtClean="0"/>
              <a:t>‘it’ and ‘is’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loose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His jeans </a:t>
            </a:r>
            <a:r>
              <a:rPr lang="en-US" dirty="0" smtClean="0"/>
              <a:t>are too </a:t>
            </a:r>
            <a:r>
              <a:rPr lang="en-US" b="1" dirty="0" smtClean="0"/>
              <a:t>loose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6576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free </a:t>
            </a:r>
            <a:r>
              <a:rPr lang="en-US" dirty="0" smtClean="0"/>
              <a:t>from anything that binds or restrains; unfettered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33400"/>
            <a:ext cx="8153400" cy="5917722"/>
          </a:xfrm>
        </p:spPr>
        <p:txBody>
          <a:bodyPr/>
          <a:lstStyle/>
          <a:p>
            <a:pPr algn="l"/>
            <a:r>
              <a:rPr lang="en-US" dirty="0" smtClean="0"/>
              <a:t>How the spelling tests work: </a:t>
            </a:r>
          </a:p>
          <a:p>
            <a:r>
              <a:rPr lang="en-US" dirty="0" smtClean="0"/>
              <a:t>Students are given four (4) opportunities to spell </a:t>
            </a:r>
            <a:r>
              <a:rPr lang="en-US" u="sng" dirty="0" smtClean="0"/>
              <a:t>all</a:t>
            </a:r>
            <a:r>
              <a:rPr lang="en-US" dirty="0" smtClean="0"/>
              <a:t> of the words correctly during each quarter. </a:t>
            </a:r>
          </a:p>
          <a:p>
            <a:r>
              <a:rPr lang="en-US" dirty="0" smtClean="0"/>
              <a:t>If they pass the test on try #1, 2, or 3 they do not have to take another spelling test (once you've passed, you're done for the quarter). </a:t>
            </a:r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As these are </a:t>
            </a:r>
            <a:r>
              <a:rPr lang="en-US" u="sng" dirty="0" smtClean="0"/>
              <a:t>mastery</a:t>
            </a:r>
            <a:r>
              <a:rPr lang="en-US" dirty="0" smtClean="0"/>
              <a:t> spelling words for the district, this is an all-or-nothing grade. If they do not pass the test by try #4, they receive a zero.</a:t>
            </a:r>
            <a:endParaRPr lang="en-US" b="1" dirty="0" smtClean="0"/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2009 Test Dates: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lose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 </a:t>
            </a:r>
            <a:r>
              <a:rPr lang="en-US" dirty="0" smtClean="0"/>
              <a:t>never </a:t>
            </a:r>
            <a:r>
              <a:rPr lang="en-US" b="1" dirty="0" smtClean="0"/>
              <a:t>lose </a:t>
            </a:r>
            <a:r>
              <a:rPr lang="en-US" dirty="0" smtClean="0"/>
              <a:t>at Monopoly!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7338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smtClean="0"/>
              <a:t>come to be without (something in one's possession or care), through accident, theft, etc., so that there is little or no prospect of recovery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neighbor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My </a:t>
            </a:r>
            <a:r>
              <a:rPr lang="en-US" b="1" dirty="0" smtClean="0"/>
              <a:t>neighbor </a:t>
            </a:r>
            <a:r>
              <a:rPr lang="en-US" dirty="0" smtClean="0"/>
              <a:t>is nosy.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124200"/>
            <a:ext cx="7848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/>
              <a:t>person who lives near another; a person or thing that is near another; one's fellow human being; a person who shows kindliness or helpfulness toward his or her fellow </a:t>
            </a:r>
            <a:r>
              <a:rPr lang="en-US" dirty="0" smtClean="0"/>
              <a:t>humans.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09600" y="49530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Tip/Trick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BREAKS the </a:t>
            </a:r>
            <a:r>
              <a:rPr lang="en-US" dirty="0" smtClean="0"/>
              <a:t>‘</a:t>
            </a:r>
            <a:r>
              <a:rPr lang="en-US" dirty="0" err="1" smtClean="0"/>
              <a:t>i</a:t>
            </a:r>
            <a:r>
              <a:rPr lang="en-US" dirty="0" smtClean="0"/>
              <a:t>’</a:t>
            </a:r>
            <a:r>
              <a:rPr lang="en-US" dirty="0" smtClean="0"/>
              <a:t> before ‘e’ rule!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principal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Mr</a:t>
            </a:r>
            <a:r>
              <a:rPr lang="en-US" dirty="0" smtClean="0"/>
              <a:t>. Travis is our </a:t>
            </a:r>
            <a:r>
              <a:rPr lang="en-US" b="1" dirty="0" smtClean="0"/>
              <a:t>principal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7338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</a:p>
          <a:p>
            <a:endParaRPr lang="en-US" dirty="0" smtClean="0"/>
          </a:p>
          <a:p>
            <a:r>
              <a:rPr lang="en-US" dirty="0" smtClean="0"/>
              <a:t>first </a:t>
            </a:r>
            <a:r>
              <a:rPr lang="en-US" dirty="0" smtClean="0"/>
              <a:t>or highest in rank, importance, value, etc.; chief; foremost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quiet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Please </a:t>
            </a:r>
            <a:r>
              <a:rPr lang="en-US" dirty="0" smtClean="0"/>
              <a:t>be </a:t>
            </a:r>
            <a:r>
              <a:rPr lang="en-US" b="1" dirty="0" smtClean="0"/>
              <a:t>quiet </a:t>
            </a:r>
            <a:r>
              <a:rPr lang="en-US" dirty="0" smtClean="0"/>
              <a:t>during tests.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8862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</a:p>
          <a:p>
            <a:endParaRPr lang="en-US" dirty="0" smtClean="0"/>
          </a:p>
          <a:p>
            <a:r>
              <a:rPr lang="en-US" dirty="0" smtClean="0"/>
              <a:t>making </a:t>
            </a:r>
            <a:r>
              <a:rPr lang="en-US" dirty="0" smtClean="0"/>
              <a:t>no noise or sound, esp. no disturbing sound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smtClean="0"/>
              <a:t>quit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Never </a:t>
            </a:r>
            <a:r>
              <a:rPr lang="en-US" b="1" dirty="0" smtClean="0"/>
              <a:t>quit </a:t>
            </a:r>
            <a:r>
              <a:rPr lang="en-US" dirty="0" smtClean="0"/>
              <a:t>before you’re done.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8862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</a:p>
          <a:p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smtClean="0"/>
              <a:t>stop, cease, or discontinue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quite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 smtClean="0"/>
              <a:t>is </a:t>
            </a:r>
            <a:r>
              <a:rPr lang="en-US" b="1" dirty="0" smtClean="0"/>
              <a:t>quite </a:t>
            </a:r>
            <a:r>
              <a:rPr lang="en-US" dirty="0" smtClean="0"/>
              <a:t>a lengthy novel.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41148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 </a:t>
            </a:r>
          </a:p>
          <a:p>
            <a:endParaRPr lang="en-US" dirty="0" smtClean="0"/>
          </a:p>
          <a:p>
            <a:r>
              <a:rPr lang="en-US" dirty="0" smtClean="0"/>
              <a:t>completely</a:t>
            </a:r>
            <a:r>
              <a:rPr lang="en-US" dirty="0" smtClean="0"/>
              <a:t>, wholly, or </a:t>
            </a:r>
            <a:r>
              <a:rPr lang="en-US" dirty="0" smtClean="0"/>
              <a:t>entirely</a:t>
            </a:r>
            <a:r>
              <a:rPr lang="en-US" b="1" dirty="0" smtClean="0"/>
              <a:t>; </a:t>
            </a:r>
            <a:r>
              <a:rPr lang="en-US" dirty="0" smtClean="0"/>
              <a:t>actually, really, or truly; to a considerable extent or </a:t>
            </a:r>
            <a:r>
              <a:rPr lang="en-US" dirty="0" smtClean="0"/>
              <a:t>degree.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receive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Did </a:t>
            </a:r>
            <a:r>
              <a:rPr lang="en-US" dirty="0" smtClean="0"/>
              <a:t>you </a:t>
            </a:r>
            <a:r>
              <a:rPr lang="en-US" b="1" dirty="0" smtClean="0"/>
              <a:t>receive </a:t>
            </a:r>
            <a:r>
              <a:rPr lang="en-US" dirty="0" smtClean="0"/>
              <a:t>any mail yesterday?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51816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Tip/Trick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USE the ‘</a:t>
            </a:r>
            <a:r>
              <a:rPr lang="en-US" dirty="0" err="1" smtClean="0"/>
              <a:t>i</a:t>
            </a:r>
            <a:r>
              <a:rPr lang="en-US" dirty="0" smtClean="0"/>
              <a:t>’ before ‘e’ except after ‘c’ rule here!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5052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</a:t>
            </a:r>
            <a:r>
              <a:rPr lang="en-US" dirty="0" smtClean="0"/>
              <a:t>o </a:t>
            </a:r>
            <a:r>
              <a:rPr lang="en-US" dirty="0" smtClean="0"/>
              <a:t>take into one's possession (something offered or delivered)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rhythm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Dance </a:t>
            </a:r>
            <a:r>
              <a:rPr lang="en-US" dirty="0" smtClean="0"/>
              <a:t>to the </a:t>
            </a:r>
            <a:r>
              <a:rPr lang="en-US" b="1" dirty="0" smtClean="0"/>
              <a:t>rhythm</a:t>
            </a:r>
            <a:r>
              <a:rPr lang="en-US" dirty="0" smtClean="0"/>
              <a:t> of the rain.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9624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</a:p>
          <a:p>
            <a:endParaRPr lang="en-US" dirty="0" smtClean="0"/>
          </a:p>
          <a:p>
            <a:r>
              <a:rPr lang="en-US" dirty="0" smtClean="0"/>
              <a:t>movement </a:t>
            </a:r>
            <a:r>
              <a:rPr lang="en-US" dirty="0" smtClean="0"/>
              <a:t>or procedure with uniform or patterned recurrence of a beat, accent, or the like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right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Go </a:t>
            </a:r>
            <a:r>
              <a:rPr lang="en-US" dirty="0" smtClean="0"/>
              <a:t>two blocks, and then turn </a:t>
            </a:r>
            <a:r>
              <a:rPr lang="en-US" b="1" dirty="0" smtClean="0"/>
              <a:t>right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733800"/>
            <a:ext cx="7848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</a:p>
          <a:p>
            <a:endParaRPr lang="en-US" dirty="0" smtClean="0"/>
          </a:p>
          <a:p>
            <a:r>
              <a:rPr lang="en-US" dirty="0" smtClean="0"/>
              <a:t>-opposite of left in directionality</a:t>
            </a:r>
          </a:p>
          <a:p>
            <a:endParaRPr lang="en-US" dirty="0" smtClean="0"/>
          </a:p>
          <a:p>
            <a:r>
              <a:rPr lang="en-US" dirty="0" smtClean="0"/>
              <a:t>-in </a:t>
            </a:r>
            <a:r>
              <a:rPr lang="en-US" dirty="0" smtClean="0"/>
              <a:t>accordance with what is good, proper, or </a:t>
            </a:r>
            <a:r>
              <a:rPr lang="en-US" dirty="0" smtClean="0"/>
              <a:t>just. 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surely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Surely </a:t>
            </a:r>
            <a:r>
              <a:rPr lang="en-US" dirty="0" smtClean="0"/>
              <a:t>you’re not serious?!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7338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</a:p>
          <a:p>
            <a:endParaRPr lang="en-US" dirty="0" smtClean="0"/>
          </a:p>
          <a:p>
            <a:r>
              <a:rPr lang="en-US" dirty="0" smtClean="0"/>
              <a:t>undoubtedly</a:t>
            </a:r>
            <a:r>
              <a:rPr lang="en-US" dirty="0" smtClean="0"/>
              <a:t>, assuredly, or certainly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Quarter 2 Spelling List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2286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 action="ppaction://hlinksldjump"/>
              </a:rPr>
              <a:t> all </a:t>
            </a:r>
            <a:r>
              <a:rPr lang="en-US" dirty="0" smtClean="0">
                <a:hlinkClick r:id="rId2" action="ppaction://hlinksldjump"/>
              </a:rPr>
              <a:t>right</a:t>
            </a:r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2209800" y="2286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 action="ppaction://hlinksldjump"/>
              </a:rPr>
              <a:t>haven’t</a:t>
            </a:r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40386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" action="ppaction://hlinksldjump"/>
              </a:rPr>
              <a:t>quit</a:t>
            </a:r>
            <a:endParaRPr 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59436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5" action="ppaction://hlinksldjump"/>
              </a:rPr>
              <a:t>tried</a:t>
            </a:r>
            <a:endParaRPr lang="en-US" dirty="0" smtClean="0"/>
          </a:p>
        </p:txBody>
      </p:sp>
      <p:pic>
        <p:nvPicPr>
          <p:cNvPr id="12" name="Picture 2" descr="C:\Program Files\Microsoft Office\Media\CntCD1\ClipArt5\j0281970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62800" y="5410200"/>
            <a:ext cx="917391" cy="868985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6172200" y="62484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Bold words are Bonus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" y="5029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7" action="ppaction://hlinksldjump"/>
              </a:rPr>
              <a:t>finally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" y="4724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8" action="ppaction://hlinksldjump"/>
              </a:rPr>
              <a:t>enough</a:t>
            </a:r>
            <a:endParaRPr lang="en-US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533400" y="4419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9" action="ppaction://hlinksldjump"/>
              </a:rPr>
              <a:t>does</a:t>
            </a:r>
            <a:endParaRPr lang="en-US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533400" y="4114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0" action="ppaction://hlinksldjump"/>
              </a:rPr>
              <a:t>chose</a:t>
            </a:r>
            <a:endParaRPr lang="en-US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533400" y="3810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1" action="ppaction://hlinksldjump"/>
              </a:rPr>
              <a:t>choose</a:t>
            </a:r>
            <a:endParaRPr lang="en-US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533400" y="3505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2" action="ppaction://hlinksldjump"/>
              </a:rPr>
              <a:t>believe</a:t>
            </a:r>
            <a:endParaRPr lang="en-US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533400" y="3200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3" action="ppaction://hlinksldjump"/>
              </a:rPr>
              <a:t>because</a:t>
            </a:r>
            <a:endParaRPr lang="en-US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533400" y="2895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4" action="ppaction://hlinksldjump"/>
              </a:rPr>
              <a:t>already</a:t>
            </a:r>
            <a:endParaRPr lang="en-US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533400" y="2590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5" action="ppaction://hlinksldjump"/>
              </a:rPr>
              <a:t>a </a:t>
            </a:r>
            <a:r>
              <a:rPr lang="en-US" dirty="0" smtClean="0">
                <a:hlinkClick r:id="rId15" action="ppaction://hlinksldjump"/>
              </a:rPr>
              <a:t>lot</a:t>
            </a:r>
            <a:endParaRPr lang="en-US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2209800" y="5105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6" action="ppaction://hlinksldjump"/>
              </a:rPr>
              <a:t>quiet</a:t>
            </a:r>
            <a:endParaRPr lang="en-US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2209800" y="4724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7" action="ppaction://hlinksldjump"/>
              </a:rPr>
              <a:t>principal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209800" y="4419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8" action="ppaction://hlinksldjump"/>
              </a:rPr>
              <a:t>neighbor</a:t>
            </a:r>
            <a:endParaRPr lang="en-US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2209800" y="4114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9" action="ppaction://hlinksldjump"/>
              </a:rPr>
              <a:t>lose</a:t>
            </a:r>
            <a:endParaRPr lang="en-US" dirty="0" smtClean="0"/>
          </a:p>
        </p:txBody>
      </p:sp>
      <p:sp>
        <p:nvSpPr>
          <p:cNvPr id="29" name="TextBox 28"/>
          <p:cNvSpPr txBox="1"/>
          <p:nvPr/>
        </p:nvSpPr>
        <p:spPr>
          <a:xfrm>
            <a:off x="2209800" y="3810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0" action="ppaction://hlinksldjump"/>
              </a:rPr>
              <a:t>loose</a:t>
            </a:r>
            <a:endParaRPr lang="en-US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2209800" y="3505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1" action="ppaction://hlinksldjump"/>
              </a:rPr>
              <a:t>it’s</a:t>
            </a:r>
            <a:endParaRPr lang="en-US" dirty="0" smtClean="0"/>
          </a:p>
        </p:txBody>
      </p:sp>
      <p:sp>
        <p:nvSpPr>
          <p:cNvPr id="31" name="TextBox 30"/>
          <p:cNvSpPr txBox="1"/>
          <p:nvPr/>
        </p:nvSpPr>
        <p:spPr>
          <a:xfrm>
            <a:off x="2209800" y="3200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2" action="ppaction://hlinksldjump"/>
              </a:rPr>
              <a:t>its</a:t>
            </a:r>
            <a:endParaRPr lang="en-US" dirty="0" smtClean="0"/>
          </a:p>
        </p:txBody>
      </p:sp>
      <p:sp>
        <p:nvSpPr>
          <p:cNvPr id="33" name="TextBox 32"/>
          <p:cNvSpPr txBox="1"/>
          <p:nvPr/>
        </p:nvSpPr>
        <p:spPr>
          <a:xfrm>
            <a:off x="2209800" y="2895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3" action="ppaction://hlinksldjump"/>
              </a:rPr>
              <a:t>hoping</a:t>
            </a:r>
            <a:endParaRPr lang="en-US" dirty="0" smtClean="0"/>
          </a:p>
        </p:txBody>
      </p:sp>
      <p:sp>
        <p:nvSpPr>
          <p:cNvPr id="34" name="TextBox 33"/>
          <p:cNvSpPr txBox="1"/>
          <p:nvPr/>
        </p:nvSpPr>
        <p:spPr>
          <a:xfrm>
            <a:off x="2209800" y="2590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4" action="ppaction://hlinksldjump"/>
              </a:rPr>
              <a:t>hole</a:t>
            </a:r>
            <a:endParaRPr lang="en-US" dirty="0" smtClean="0"/>
          </a:p>
        </p:txBody>
      </p:sp>
      <p:sp>
        <p:nvSpPr>
          <p:cNvPr id="35" name="TextBox 34"/>
          <p:cNvSpPr txBox="1"/>
          <p:nvPr/>
        </p:nvSpPr>
        <p:spPr>
          <a:xfrm>
            <a:off x="4038600" y="5029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5" action="ppaction://hlinksldjump"/>
              </a:rPr>
              <a:t>through</a:t>
            </a:r>
            <a:endParaRPr lang="en-US" dirty="0" smtClean="0"/>
          </a:p>
        </p:txBody>
      </p:sp>
      <p:sp>
        <p:nvSpPr>
          <p:cNvPr id="36" name="TextBox 35"/>
          <p:cNvSpPr txBox="1"/>
          <p:nvPr/>
        </p:nvSpPr>
        <p:spPr>
          <a:xfrm>
            <a:off x="4038600" y="4724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6" action="ppaction://hlinksldjump"/>
              </a:rPr>
              <a:t>they’re</a:t>
            </a:r>
            <a:endParaRPr lang="en-US" dirty="0" smtClean="0"/>
          </a:p>
        </p:txBody>
      </p:sp>
      <p:sp>
        <p:nvSpPr>
          <p:cNvPr id="37" name="TextBox 36"/>
          <p:cNvSpPr txBox="1"/>
          <p:nvPr/>
        </p:nvSpPr>
        <p:spPr>
          <a:xfrm>
            <a:off x="4038600" y="4419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7" action="ppaction://hlinksldjump"/>
              </a:rPr>
              <a:t>there</a:t>
            </a:r>
            <a:endParaRPr lang="en-US" dirty="0" smtClean="0"/>
          </a:p>
        </p:txBody>
      </p:sp>
      <p:sp>
        <p:nvSpPr>
          <p:cNvPr id="38" name="TextBox 37"/>
          <p:cNvSpPr txBox="1"/>
          <p:nvPr/>
        </p:nvSpPr>
        <p:spPr>
          <a:xfrm>
            <a:off x="40386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8" action="ppaction://hlinksldjump"/>
              </a:rPr>
              <a:t>their</a:t>
            </a:r>
            <a:endParaRPr lang="en-US" dirty="0" smtClean="0"/>
          </a:p>
        </p:txBody>
      </p:sp>
      <p:sp>
        <p:nvSpPr>
          <p:cNvPr id="39" name="TextBox 38"/>
          <p:cNvSpPr txBox="1"/>
          <p:nvPr/>
        </p:nvSpPr>
        <p:spPr>
          <a:xfrm>
            <a:off x="4038600" y="3810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9" action="ppaction://hlinksldjump"/>
              </a:rPr>
              <a:t>surely</a:t>
            </a:r>
            <a:endParaRPr lang="en-US" dirty="0" smtClean="0"/>
          </a:p>
        </p:txBody>
      </p:sp>
      <p:sp>
        <p:nvSpPr>
          <p:cNvPr id="40" name="TextBox 39"/>
          <p:cNvSpPr txBox="1"/>
          <p:nvPr/>
        </p:nvSpPr>
        <p:spPr>
          <a:xfrm>
            <a:off x="4038600" y="3505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0" action="ppaction://hlinksldjump"/>
              </a:rPr>
              <a:t>right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4038600" y="32004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1" action="ppaction://hlinksldjump"/>
              </a:rPr>
              <a:t>rhythm</a:t>
            </a:r>
            <a:endParaRPr lang="en-US" dirty="0" smtClean="0"/>
          </a:p>
        </p:txBody>
      </p:sp>
      <p:sp>
        <p:nvSpPr>
          <p:cNvPr id="42" name="TextBox 41"/>
          <p:cNvSpPr txBox="1"/>
          <p:nvPr/>
        </p:nvSpPr>
        <p:spPr>
          <a:xfrm>
            <a:off x="4038600" y="2895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2" action="ppaction://hlinksldjump"/>
              </a:rPr>
              <a:t>receive</a:t>
            </a:r>
            <a:endParaRPr lang="en-US" dirty="0" smtClean="0"/>
          </a:p>
        </p:txBody>
      </p:sp>
      <p:sp>
        <p:nvSpPr>
          <p:cNvPr id="43" name="TextBox 42"/>
          <p:cNvSpPr txBox="1"/>
          <p:nvPr/>
        </p:nvSpPr>
        <p:spPr>
          <a:xfrm>
            <a:off x="4038600" y="2590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3" action="ppaction://hlinksldjump"/>
              </a:rPr>
              <a:t>quite</a:t>
            </a:r>
            <a:endParaRPr lang="en-US" dirty="0" smtClean="0"/>
          </a:p>
        </p:txBody>
      </p:sp>
      <p:sp>
        <p:nvSpPr>
          <p:cNvPr id="44" name="TextBox 43"/>
          <p:cNvSpPr txBox="1"/>
          <p:nvPr/>
        </p:nvSpPr>
        <p:spPr>
          <a:xfrm>
            <a:off x="5943600" y="5029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hlinkClick r:id="rId34" action="ppaction://hlinksldjump"/>
              </a:rPr>
              <a:t>pharaoh</a:t>
            </a:r>
            <a:r>
              <a:rPr lang="en-US" b="1" dirty="0" smtClean="0"/>
              <a:t> </a:t>
            </a:r>
            <a:endParaRPr lang="en-US" dirty="0" smtClean="0"/>
          </a:p>
        </p:txBody>
      </p:sp>
      <p:sp>
        <p:nvSpPr>
          <p:cNvPr id="45" name="TextBox 44"/>
          <p:cNvSpPr txBox="1"/>
          <p:nvPr/>
        </p:nvSpPr>
        <p:spPr>
          <a:xfrm>
            <a:off x="5943600" y="47244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hlinkClick r:id="rId35" action="ppaction://hlinksldjump"/>
              </a:rPr>
              <a:t>doughnut</a:t>
            </a:r>
            <a:endParaRPr lang="en-US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5943600" y="44196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6" action="ppaction://hlinksldjump"/>
              </a:rPr>
              <a:t>you’re</a:t>
            </a:r>
            <a:endParaRPr lang="en-US" dirty="0" smtClean="0"/>
          </a:p>
        </p:txBody>
      </p:sp>
      <p:sp>
        <p:nvSpPr>
          <p:cNvPr id="47" name="TextBox 46"/>
          <p:cNvSpPr txBox="1"/>
          <p:nvPr/>
        </p:nvSpPr>
        <p:spPr>
          <a:xfrm>
            <a:off x="5943600" y="4114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7" action="ppaction://hlinksldjump"/>
              </a:rPr>
              <a:t>your</a:t>
            </a:r>
            <a:endParaRPr lang="en-US" dirty="0" smtClean="0"/>
          </a:p>
        </p:txBody>
      </p:sp>
      <p:sp>
        <p:nvSpPr>
          <p:cNvPr id="48" name="TextBox 47"/>
          <p:cNvSpPr txBox="1"/>
          <p:nvPr/>
        </p:nvSpPr>
        <p:spPr>
          <a:xfrm>
            <a:off x="5943600" y="3810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8" action="ppaction://hlinksldjump"/>
              </a:rPr>
              <a:t>written</a:t>
            </a:r>
            <a:endParaRPr lang="en-US" dirty="0" smtClean="0"/>
          </a:p>
        </p:txBody>
      </p:sp>
      <p:sp>
        <p:nvSpPr>
          <p:cNvPr id="49" name="TextBox 48"/>
          <p:cNvSpPr txBox="1"/>
          <p:nvPr/>
        </p:nvSpPr>
        <p:spPr>
          <a:xfrm>
            <a:off x="5943600" y="3505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9" action="ppaction://hlinksldjump"/>
              </a:rPr>
              <a:t>writing</a:t>
            </a:r>
            <a:endParaRPr lang="en-US" dirty="0" smtClean="0"/>
          </a:p>
        </p:txBody>
      </p:sp>
      <p:sp>
        <p:nvSpPr>
          <p:cNvPr id="50" name="TextBox 49"/>
          <p:cNvSpPr txBox="1"/>
          <p:nvPr/>
        </p:nvSpPr>
        <p:spPr>
          <a:xfrm>
            <a:off x="5943600" y="3200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0" action="ppaction://hlinksldjump"/>
              </a:rPr>
              <a:t>write</a:t>
            </a:r>
            <a:endParaRPr lang="en-US" dirty="0" smtClean="0"/>
          </a:p>
        </p:txBody>
      </p:sp>
      <p:sp>
        <p:nvSpPr>
          <p:cNvPr id="51" name="TextBox 50"/>
          <p:cNvSpPr txBox="1"/>
          <p:nvPr/>
        </p:nvSpPr>
        <p:spPr>
          <a:xfrm>
            <a:off x="5943600" y="2895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1" action="ppaction://hlinksldjump"/>
              </a:rPr>
              <a:t>whole</a:t>
            </a:r>
            <a:endParaRPr lang="en-US" dirty="0" smtClean="0"/>
          </a:p>
        </p:txBody>
      </p:sp>
      <p:sp>
        <p:nvSpPr>
          <p:cNvPr id="52" name="TextBox 51"/>
          <p:cNvSpPr txBox="1"/>
          <p:nvPr/>
        </p:nvSpPr>
        <p:spPr>
          <a:xfrm>
            <a:off x="5943600" y="2590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2" action="ppaction://hlinksldjump"/>
              </a:rPr>
              <a:t>weather</a:t>
            </a:r>
            <a:endParaRPr lang="en-US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their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missing piece was in </a:t>
            </a:r>
            <a:r>
              <a:rPr lang="en-US" b="1" dirty="0" smtClean="0"/>
              <a:t>their </a:t>
            </a:r>
            <a:r>
              <a:rPr lang="en-US" dirty="0" smtClean="0"/>
              <a:t>car.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8100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/>
              <a:t>form of the possessive case </a:t>
            </a:r>
            <a:r>
              <a:rPr lang="en-US" dirty="0" smtClean="0"/>
              <a:t>of ‘they’ </a:t>
            </a:r>
            <a:r>
              <a:rPr lang="en-US" dirty="0" smtClean="0"/>
              <a:t>used as an attributive adjective, before a noun: </a:t>
            </a:r>
            <a:r>
              <a:rPr lang="en-US" i="1" dirty="0" smtClean="0"/>
              <a:t>their</a:t>
            </a:r>
            <a:r>
              <a:rPr lang="en-US" dirty="0" smtClean="0"/>
              <a:t> home; </a:t>
            </a:r>
            <a:r>
              <a:rPr lang="en-US" i="1" dirty="0" smtClean="0"/>
              <a:t>their</a:t>
            </a:r>
            <a:r>
              <a:rPr lang="en-US" dirty="0" smtClean="0"/>
              <a:t> rights 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there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Under </a:t>
            </a:r>
            <a:r>
              <a:rPr lang="en-US" dirty="0" smtClean="0"/>
              <a:t>the seat over </a:t>
            </a:r>
            <a:r>
              <a:rPr lang="en-US" b="1" dirty="0" smtClean="0"/>
              <a:t>there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9624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in or at that </a:t>
            </a:r>
            <a:r>
              <a:rPr lang="en-US" dirty="0" smtClean="0"/>
              <a:t>place: opposite of ‘here’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smtClean="0"/>
              <a:t>t</a:t>
            </a:r>
            <a:r>
              <a:rPr lang="en-US" dirty="0" err="1" smtClean="0"/>
              <a:t>hey’re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They’re </a:t>
            </a:r>
            <a:r>
              <a:rPr lang="en-US" dirty="0" smtClean="0"/>
              <a:t>going to be surprised!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49530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Tip/Trick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Contraction of ‘they’ and ‘are’. 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4290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</a:p>
          <a:p>
            <a:endParaRPr lang="en-US" dirty="0" smtClean="0"/>
          </a:p>
          <a:p>
            <a:r>
              <a:rPr lang="en-US" dirty="0" smtClean="0"/>
              <a:t>people </a:t>
            </a:r>
            <a:r>
              <a:rPr lang="en-US" dirty="0" smtClean="0"/>
              <a:t>in </a:t>
            </a:r>
            <a:r>
              <a:rPr lang="en-US" dirty="0" smtClean="0"/>
              <a:t>general exist </a:t>
            </a:r>
            <a:r>
              <a:rPr lang="en-US" dirty="0" smtClean="0"/>
              <a:t>or live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through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Ghosts </a:t>
            </a:r>
            <a:r>
              <a:rPr lang="en-US" dirty="0" smtClean="0"/>
              <a:t>can pass </a:t>
            </a:r>
            <a:r>
              <a:rPr lang="en-US" b="1" dirty="0" smtClean="0"/>
              <a:t>through </a:t>
            </a:r>
            <a:r>
              <a:rPr lang="en-US" dirty="0" smtClean="0"/>
              <a:t>walls.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502920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Tip/Trick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The word ‘thru’ is an informal, simplified or ‘slan</a:t>
            </a:r>
            <a:r>
              <a:rPr lang="en-US" dirty="0" smtClean="0"/>
              <a:t>g’ spelling of the word through.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6576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</a:p>
          <a:p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smtClean="0"/>
              <a:t>at one end, side, or surface and out at the other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tried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She </a:t>
            </a:r>
            <a:r>
              <a:rPr lang="en-US" b="1" dirty="0" smtClean="0"/>
              <a:t>tried </a:t>
            </a:r>
            <a:r>
              <a:rPr lang="en-US" dirty="0" smtClean="0"/>
              <a:t>so hard.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7338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</a:p>
          <a:p>
            <a:endParaRPr lang="en-US" dirty="0" smtClean="0"/>
          </a:p>
          <a:p>
            <a:r>
              <a:rPr lang="en-US" dirty="0" smtClean="0"/>
              <a:t>tested </a:t>
            </a:r>
            <a:r>
              <a:rPr lang="en-US" dirty="0" smtClean="0"/>
              <a:t>and proved good, dependable, or trustworthy: subjected to hardship, worry, trouble, or the like.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smtClean="0"/>
              <a:t>weather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smtClean="0"/>
              <a:t>weather </a:t>
            </a:r>
            <a:r>
              <a:rPr lang="en-US" dirty="0" smtClean="0"/>
              <a:t>is beautiful today.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48768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Tip/Trick</a:t>
            </a:r>
            <a:r>
              <a:rPr lang="en-US" dirty="0" smtClean="0"/>
              <a:t>: </a:t>
            </a:r>
          </a:p>
          <a:p>
            <a:endParaRPr lang="en-US" dirty="0" smtClean="0"/>
          </a:p>
          <a:p>
            <a:r>
              <a:rPr lang="en-US" dirty="0" smtClean="0"/>
              <a:t>“whether” refers to alternatives like yes/no. 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3528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state of the atmosphere with respect to wind, temperature, cloudiness, moisture, pressure, etc.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whole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 </a:t>
            </a:r>
            <a:r>
              <a:rPr lang="en-US" dirty="0" smtClean="0"/>
              <a:t>can’t believe I ate the </a:t>
            </a:r>
            <a:r>
              <a:rPr lang="en-US" b="1" dirty="0" smtClean="0"/>
              <a:t>whole </a:t>
            </a:r>
            <a:r>
              <a:rPr lang="en-US" dirty="0" smtClean="0"/>
              <a:t>thing!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4290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</a:p>
          <a:p>
            <a:endParaRPr lang="en-US" dirty="0" smtClean="0"/>
          </a:p>
          <a:p>
            <a:r>
              <a:rPr lang="en-US" dirty="0" smtClean="0"/>
              <a:t>comprising </a:t>
            </a:r>
            <a:r>
              <a:rPr lang="en-US" dirty="0" smtClean="0"/>
              <a:t>the full quantity, amount, extent, number, etc., without diminution or exception; entire, full, or total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write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Please </a:t>
            </a:r>
            <a:r>
              <a:rPr lang="en-US" b="1" dirty="0" smtClean="0"/>
              <a:t>write </a:t>
            </a:r>
            <a:r>
              <a:rPr lang="en-US" dirty="0" smtClean="0"/>
              <a:t>me a five-paragraph essay.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4290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</a:p>
          <a:p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smtClean="0"/>
              <a:t>trace or form (characters, letters, words, etc.) on the surface of some material, as with a pen, pencil, or other instrument or means; inscribe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writing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Your </a:t>
            </a:r>
            <a:r>
              <a:rPr lang="en-US" b="1" dirty="0" smtClean="0"/>
              <a:t>writing</a:t>
            </a:r>
            <a:r>
              <a:rPr lang="en-US" dirty="0" smtClean="0"/>
              <a:t> needs to be neat and legible.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5052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act of a person or thing that writes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written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 </a:t>
            </a:r>
            <a:r>
              <a:rPr lang="en-US" dirty="0" smtClean="0"/>
              <a:t>has </a:t>
            </a:r>
            <a:r>
              <a:rPr lang="en-US" b="1" dirty="0" smtClean="0"/>
              <a:t>written</a:t>
            </a:r>
            <a:r>
              <a:rPr lang="en-US" dirty="0" smtClean="0"/>
              <a:t> two novels.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6576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</a:p>
          <a:p>
            <a:endParaRPr lang="en-US" dirty="0" smtClean="0"/>
          </a:p>
          <a:p>
            <a:r>
              <a:rPr lang="en-US" dirty="0" smtClean="0"/>
              <a:t>expressed </a:t>
            </a:r>
            <a:r>
              <a:rPr lang="en-US" dirty="0" smtClean="0"/>
              <a:t>in writing </a:t>
            </a:r>
            <a:r>
              <a:rPr lang="en-US" dirty="0" smtClean="0"/>
              <a:t>instead of being spoken.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smtClean="0"/>
              <a:t>a</a:t>
            </a:r>
            <a:r>
              <a:rPr lang="en-US" dirty="0" err="1" smtClean="0"/>
              <a:t>ll</a:t>
            </a:r>
            <a:r>
              <a:rPr lang="en-US" dirty="0" smtClean="0"/>
              <a:t> right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Your </a:t>
            </a:r>
            <a:r>
              <a:rPr lang="en-US" dirty="0" smtClean="0"/>
              <a:t>answers are </a:t>
            </a:r>
            <a:r>
              <a:rPr lang="en-US" b="1" dirty="0" smtClean="0"/>
              <a:t>all right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5334000"/>
            <a:ext cx="426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Tip/Trick</a:t>
            </a:r>
            <a:r>
              <a:rPr lang="en-US" dirty="0" smtClean="0"/>
              <a:t>: </a:t>
            </a:r>
          </a:p>
          <a:p>
            <a:endParaRPr lang="en-US" dirty="0" smtClean="0"/>
          </a:p>
          <a:p>
            <a:r>
              <a:rPr lang="en-US" dirty="0" smtClean="0"/>
              <a:t>“alright” is a ‘slang’ version of this word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35814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satisfactorily; acceptably</a:t>
            </a:r>
            <a:endParaRPr lang="en-US" b="1" dirty="0"/>
          </a:p>
        </p:txBody>
      </p:sp>
      <p:sp>
        <p:nvSpPr>
          <p:cNvPr id="7" name="Action Button: Home 6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smtClean="0"/>
              <a:t>your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Dry </a:t>
            </a:r>
            <a:r>
              <a:rPr lang="en-US" b="1" dirty="0" smtClean="0"/>
              <a:t>your </a:t>
            </a:r>
            <a:r>
              <a:rPr lang="en-US" dirty="0" smtClean="0"/>
              <a:t>hands.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7338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one's: used </a:t>
            </a:r>
            <a:r>
              <a:rPr lang="en-US" dirty="0" smtClean="0"/>
              <a:t>to indicate that one belonging to oneself or to any person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smtClean="0"/>
              <a:t>you're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You’re</a:t>
            </a:r>
            <a:r>
              <a:rPr lang="en-US" dirty="0" smtClean="0"/>
              <a:t> </a:t>
            </a:r>
            <a:r>
              <a:rPr lang="en-US" dirty="0" smtClean="0"/>
              <a:t>going to get sick.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49530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Tip/Trick</a:t>
            </a:r>
            <a:r>
              <a:rPr lang="en-US" dirty="0" smtClean="0"/>
              <a:t>: </a:t>
            </a:r>
          </a:p>
          <a:p>
            <a:endParaRPr lang="en-US" dirty="0" smtClean="0"/>
          </a:p>
          <a:p>
            <a:r>
              <a:rPr lang="en-US" dirty="0" smtClean="0"/>
              <a:t>contraction </a:t>
            </a:r>
            <a:r>
              <a:rPr lang="en-US" dirty="0" smtClean="0"/>
              <a:t>of </a:t>
            </a:r>
            <a:r>
              <a:rPr lang="en-US" dirty="0" smtClean="0"/>
              <a:t>‘you’ and ‘are’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5052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one</a:t>
            </a:r>
            <a:r>
              <a:rPr lang="en-US" dirty="0" smtClean="0"/>
              <a:t>; anyone; people in </a:t>
            </a:r>
            <a:r>
              <a:rPr lang="en-US" dirty="0" smtClean="0"/>
              <a:t>general exist </a:t>
            </a:r>
            <a:r>
              <a:rPr lang="en-US" dirty="0" smtClean="0"/>
              <a:t>or live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doughnut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 </a:t>
            </a:r>
            <a:r>
              <a:rPr lang="en-US" dirty="0" smtClean="0"/>
              <a:t>like glaze on my </a:t>
            </a:r>
            <a:r>
              <a:rPr lang="en-US" b="1" dirty="0" smtClean="0"/>
              <a:t>doughnut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1026" name="Picture 2" descr="C:\Program Files\Microsoft Office\Media\CntCD1\ClipArt5\j028197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4800600"/>
            <a:ext cx="1802282" cy="170718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620000" y="58674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Bonus</a:t>
            </a:r>
          </a:p>
          <a:p>
            <a:pPr algn="ctr"/>
            <a:r>
              <a:rPr lang="en-US" dirty="0" smtClean="0"/>
              <a:t>Word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50292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Tip/Trick</a:t>
            </a:r>
            <a:r>
              <a:rPr lang="en-US" dirty="0" smtClean="0"/>
              <a:t>: </a:t>
            </a:r>
          </a:p>
          <a:p>
            <a:endParaRPr lang="en-US" dirty="0" smtClean="0"/>
          </a:p>
          <a:p>
            <a:r>
              <a:rPr lang="en-US" dirty="0" smtClean="0"/>
              <a:t>The word ‘donut’ is a “slang” form of the word.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34290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/>
              <a:t>small cake of sweetened or, sometimes, unsweetened dough fried in deep fat, typically shaped like a ring or, when prepared with a filling, a ball</a:t>
            </a:r>
            <a:endParaRPr lang="en-US" dirty="0"/>
          </a:p>
        </p:txBody>
      </p:sp>
      <p:sp>
        <p:nvSpPr>
          <p:cNvPr id="11" name="Action Button: Home 10">
            <a:hlinkClick r:id="rId3" action="ppaction://hlinksldjump" highlightClick="1"/>
          </p:cNvPr>
          <p:cNvSpPr/>
          <p:nvPr/>
        </p:nvSpPr>
        <p:spPr>
          <a:xfrm>
            <a:off x="8229600" y="52578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smtClean="0"/>
              <a:t>pharaoh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 </a:t>
            </a:r>
            <a:r>
              <a:rPr lang="en-US" dirty="0" smtClean="0"/>
              <a:t>acts like an Egyptian </a:t>
            </a:r>
            <a:r>
              <a:rPr lang="en-US" b="1" dirty="0" smtClean="0"/>
              <a:t>pharaoh. </a:t>
            </a:r>
            <a:endParaRPr lang="en-US" b="1" dirty="0"/>
          </a:p>
        </p:txBody>
      </p:sp>
      <p:pic>
        <p:nvPicPr>
          <p:cNvPr id="1026" name="Picture 2" descr="C:\Program Files\Microsoft Office\Media\CntCD1\ClipArt5\j028197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4800600"/>
            <a:ext cx="1802282" cy="170718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620000" y="58674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Bonus</a:t>
            </a:r>
          </a:p>
          <a:p>
            <a:pPr algn="ctr"/>
            <a:r>
              <a:rPr lang="en-US" dirty="0" smtClean="0"/>
              <a:t>Word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3400" y="35814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Definition: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/>
              <a:t>title of an ancient Egyptian king</a:t>
            </a:r>
            <a:endParaRPr lang="en-US" dirty="0"/>
          </a:p>
        </p:txBody>
      </p:sp>
      <p:sp>
        <p:nvSpPr>
          <p:cNvPr id="11" name="Action Button: Home 10">
            <a:hlinkClick r:id="rId3" action="ppaction://hlinksldjump" highlightClick="1"/>
          </p:cNvPr>
          <p:cNvSpPr/>
          <p:nvPr/>
        </p:nvSpPr>
        <p:spPr>
          <a:xfrm>
            <a:off x="8229600" y="52578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a lot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 smtClean="0"/>
              <a:t>is </a:t>
            </a:r>
            <a:r>
              <a:rPr lang="en-US" b="1" dirty="0" smtClean="0"/>
              <a:t>a lot </a:t>
            </a:r>
            <a:r>
              <a:rPr lang="en-US" dirty="0" smtClean="0"/>
              <a:t>of stuff here.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502920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Tip/Trick</a:t>
            </a:r>
            <a:r>
              <a:rPr lang="en-US" dirty="0" smtClean="0"/>
              <a:t>: </a:t>
            </a:r>
          </a:p>
          <a:p>
            <a:endParaRPr lang="en-US" dirty="0" smtClean="0"/>
          </a:p>
          <a:p>
            <a:r>
              <a:rPr lang="en-US" dirty="0" smtClean="0"/>
              <a:t>Make sure you leave a noticeable space between the ‘a’ and ‘lot,’ since they are two separate words!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" y="35814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Very many, a large number; also, very much</a:t>
            </a:r>
            <a:endParaRPr lang="en-US" dirty="0"/>
          </a:p>
        </p:txBody>
      </p:sp>
      <p:sp>
        <p:nvSpPr>
          <p:cNvPr id="7" name="Action Button: Home 6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already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</a:t>
            </a:r>
            <a:r>
              <a:rPr lang="en-US" dirty="0" smtClean="0"/>
              <a:t>it Monday </a:t>
            </a:r>
            <a:r>
              <a:rPr lang="en-US" b="1" dirty="0" smtClean="0"/>
              <a:t>already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48768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Tip/Trick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This is not a grouping of “all” of us being “ready”, so there are NOT two l’s. 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3528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by this or that time; previously; prior to or at some specified or implied time; now; so soon; so early</a:t>
            </a:r>
            <a:endParaRPr lang="en-US" dirty="0"/>
          </a:p>
        </p:txBody>
      </p:sp>
      <p:sp>
        <p:nvSpPr>
          <p:cNvPr id="9" name="Action Button: Home 8">
            <a:hlinkClick r:id="rId3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because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 </a:t>
            </a:r>
            <a:r>
              <a:rPr lang="en-US" dirty="0" smtClean="0"/>
              <a:t>left the movie </a:t>
            </a:r>
            <a:r>
              <a:rPr lang="en-US" b="1" dirty="0" smtClean="0"/>
              <a:t>because</a:t>
            </a:r>
            <a:r>
              <a:rPr lang="en-US" dirty="0" smtClean="0"/>
              <a:t> it was too long.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41910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 smtClean="0"/>
              <a:t>the reason that; due to the fact that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believe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 </a:t>
            </a:r>
            <a:r>
              <a:rPr lang="en-US" dirty="0" smtClean="0"/>
              <a:t>you </a:t>
            </a:r>
            <a:r>
              <a:rPr lang="en-US" b="1" dirty="0" smtClean="0"/>
              <a:t>believe</a:t>
            </a:r>
            <a:r>
              <a:rPr lang="en-US" dirty="0" smtClean="0"/>
              <a:t> in ghosts?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5257800"/>
            <a:ext cx="312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Tip/Trick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‘</a:t>
            </a:r>
            <a:r>
              <a:rPr lang="en-US" dirty="0" err="1" smtClean="0"/>
              <a:t>i</a:t>
            </a:r>
            <a:r>
              <a:rPr lang="en-US" dirty="0" smtClean="0"/>
              <a:t>’ before ‘e’ rule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3528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smtClean="0"/>
              <a:t>have confidence in the truth, the existence, or the reliability of something, although without absolute proof that one is right in doing so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315200" cy="1143000"/>
          </a:xfrm>
        </p:spPr>
        <p:txBody>
          <a:bodyPr/>
          <a:lstStyle/>
          <a:p>
            <a:r>
              <a:rPr lang="en-US" dirty="0" smtClean="0"/>
              <a:t>choose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Sentence: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 smtClean="0"/>
              <a:t>have to </a:t>
            </a:r>
            <a:r>
              <a:rPr lang="en-US" b="1" dirty="0" smtClean="0"/>
              <a:t>choose </a:t>
            </a:r>
            <a:r>
              <a:rPr lang="en-US" dirty="0" smtClean="0"/>
              <a:t>your lunch carefully.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37338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Definition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smtClean="0"/>
              <a:t>select from a number of possibilities; pick by preference</a:t>
            </a:r>
            <a:endParaRPr lang="en-US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8229600" y="58674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09600" y="50292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Tip/Trick</a:t>
            </a:r>
            <a:r>
              <a:rPr lang="en-US" dirty="0" smtClean="0"/>
              <a:t>: </a:t>
            </a:r>
          </a:p>
          <a:p>
            <a:endParaRPr lang="en-US" dirty="0" smtClean="0"/>
          </a:p>
          <a:p>
            <a:r>
              <a:rPr lang="en-US" dirty="0" smtClean="0"/>
              <a:t>Present-tense version of chose.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Custom 1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FFFFFF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335</TotalTime>
  <Words>1522</Words>
  <Application>Microsoft Office PowerPoint</Application>
  <PresentationFormat>On-screen Show (4:3)</PresentationFormat>
  <Paragraphs>384</Paragraphs>
  <Slides>43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Paper</vt:lpstr>
      <vt:lpstr>Slide 1</vt:lpstr>
      <vt:lpstr>Slide 2</vt:lpstr>
      <vt:lpstr>Quarter 2 Spelling List</vt:lpstr>
      <vt:lpstr>all right</vt:lpstr>
      <vt:lpstr>a lot</vt:lpstr>
      <vt:lpstr>already</vt:lpstr>
      <vt:lpstr>because</vt:lpstr>
      <vt:lpstr>believe</vt:lpstr>
      <vt:lpstr>choose</vt:lpstr>
      <vt:lpstr>chose</vt:lpstr>
      <vt:lpstr>does</vt:lpstr>
      <vt:lpstr>enough</vt:lpstr>
      <vt:lpstr>finally</vt:lpstr>
      <vt:lpstr>haven’t</vt:lpstr>
      <vt:lpstr>hole</vt:lpstr>
      <vt:lpstr>hoping</vt:lpstr>
      <vt:lpstr>its</vt:lpstr>
      <vt:lpstr>it’s</vt:lpstr>
      <vt:lpstr>loose</vt:lpstr>
      <vt:lpstr>lose</vt:lpstr>
      <vt:lpstr>neighbor</vt:lpstr>
      <vt:lpstr>principal</vt:lpstr>
      <vt:lpstr>quiet</vt:lpstr>
      <vt:lpstr>quit</vt:lpstr>
      <vt:lpstr>quite</vt:lpstr>
      <vt:lpstr>receive</vt:lpstr>
      <vt:lpstr>rhythm</vt:lpstr>
      <vt:lpstr>right</vt:lpstr>
      <vt:lpstr>surely</vt:lpstr>
      <vt:lpstr>their</vt:lpstr>
      <vt:lpstr>there</vt:lpstr>
      <vt:lpstr>they’re</vt:lpstr>
      <vt:lpstr>through</vt:lpstr>
      <vt:lpstr>tried</vt:lpstr>
      <vt:lpstr>weather</vt:lpstr>
      <vt:lpstr>whole</vt:lpstr>
      <vt:lpstr>write</vt:lpstr>
      <vt:lpstr>writing</vt:lpstr>
      <vt:lpstr>written</vt:lpstr>
      <vt:lpstr>your</vt:lpstr>
      <vt:lpstr>you're</vt:lpstr>
      <vt:lpstr>doughnut</vt:lpstr>
      <vt:lpstr>pharaoh</vt:lpstr>
    </vt:vector>
  </TitlesOfParts>
  <Company>Joint School District #2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District User</dc:creator>
  <cp:lastModifiedBy>District User</cp:lastModifiedBy>
  <cp:revision>140</cp:revision>
  <dcterms:created xsi:type="dcterms:W3CDTF">2009-10-12T22:35:56Z</dcterms:created>
  <dcterms:modified xsi:type="dcterms:W3CDTF">2009-10-27T00:35:57Z</dcterms:modified>
</cp:coreProperties>
</file>